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8"/>
  </p:notesMasterIdLst>
  <p:sldIdLst>
    <p:sldId id="256" r:id="rId2"/>
    <p:sldId id="257" r:id="rId3"/>
    <p:sldId id="287" r:id="rId4"/>
    <p:sldId id="288" r:id="rId5"/>
    <p:sldId id="289"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92" r:id="rId19"/>
    <p:sldId id="293" r:id="rId20"/>
    <p:sldId id="286" r:id="rId21"/>
    <p:sldId id="290" r:id="rId22"/>
    <p:sldId id="291" r:id="rId23"/>
    <p:sldId id="294" r:id="rId24"/>
    <p:sldId id="295" r:id="rId25"/>
    <p:sldId id="296" r:id="rId26"/>
    <p:sldId id="309"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10" r:id="rId40"/>
    <p:sldId id="311" r:id="rId41"/>
    <p:sldId id="312" r:id="rId42"/>
    <p:sldId id="313" r:id="rId43"/>
    <p:sldId id="314" r:id="rId44"/>
    <p:sldId id="315" r:id="rId45"/>
    <p:sldId id="258" r:id="rId46"/>
    <p:sldId id="259" r:id="rId47"/>
    <p:sldId id="260" r:id="rId48"/>
    <p:sldId id="261" r:id="rId49"/>
    <p:sldId id="262" r:id="rId50"/>
    <p:sldId id="263" r:id="rId51"/>
    <p:sldId id="318" r:id="rId52"/>
    <p:sldId id="317" r:id="rId53"/>
    <p:sldId id="319" r:id="rId54"/>
    <p:sldId id="338" r:id="rId55"/>
    <p:sldId id="339" r:id="rId56"/>
    <p:sldId id="340" r:id="rId57"/>
    <p:sldId id="341" r:id="rId58"/>
    <p:sldId id="342" r:id="rId59"/>
    <p:sldId id="343" r:id="rId60"/>
    <p:sldId id="320" r:id="rId61"/>
    <p:sldId id="321"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399" r:id="rId83"/>
    <p:sldId id="400" r:id="rId84"/>
    <p:sldId id="265" r:id="rId85"/>
    <p:sldId id="266" r:id="rId86"/>
    <p:sldId id="267" r:id="rId87"/>
    <p:sldId id="268" r:id="rId88"/>
    <p:sldId id="269" r:id="rId89"/>
    <p:sldId id="270" r:id="rId90"/>
    <p:sldId id="271" r:id="rId91"/>
    <p:sldId id="272" r:id="rId92"/>
    <p:sldId id="332" r:id="rId93"/>
    <p:sldId id="333" r:id="rId94"/>
    <p:sldId id="334" r:id="rId95"/>
    <p:sldId id="335" r:id="rId96"/>
    <p:sldId id="336" r:id="rId97"/>
    <p:sldId id="337"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468" autoAdjust="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image" Target="../media/image104.wmf"/><Relationship Id="rId7" Type="http://schemas.openxmlformats.org/officeDocument/2006/relationships/image" Target="../media/image108.wmf"/><Relationship Id="rId2" Type="http://schemas.openxmlformats.org/officeDocument/2006/relationships/image" Target="../media/image103.wmf"/><Relationship Id="rId1" Type="http://schemas.openxmlformats.org/officeDocument/2006/relationships/image" Target="../media/image102.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68ABB-74B8-4B3B-BC8F-16DDB8D1BF45}" type="datetimeFigureOut">
              <a:rPr lang="zh-CN" altLang="en-US" smtClean="0"/>
              <a:t>2020/9/13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00A64-8750-45F3-999B-266564CD52AD}" type="slidenum">
              <a:rPr lang="zh-CN" altLang="en-US" smtClean="0"/>
              <a:t>‹#›</a:t>
            </a:fld>
            <a:endParaRPr lang="zh-CN" altLang="en-US"/>
          </a:p>
        </p:txBody>
      </p:sp>
    </p:spTree>
    <p:extLst>
      <p:ext uri="{BB962C8B-B14F-4D97-AF65-F5344CB8AC3E}">
        <p14:creationId xmlns:p14="http://schemas.microsoft.com/office/powerpoint/2010/main" val="241326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但是，也看到了，梯度幅度和梯度方向图与原图等同大小，实际如果使用这些特征，会存在两个问题</a:t>
            </a:r>
          </a:p>
          <a:p>
            <a:endParaRPr lang="zh-CN" altLang="en-US" dirty="0" smtClean="0"/>
          </a:p>
          <a:p>
            <a:r>
              <a:rPr lang="zh-CN" altLang="en-US" dirty="0" smtClean="0"/>
              <a:t>计算量很大，基本就是原图</a:t>
            </a:r>
          </a:p>
          <a:p>
            <a:r>
              <a:rPr lang="zh-CN" altLang="en-US" dirty="0" smtClean="0"/>
              <a:t>特征稀疏。图中其实只有少量稀疏的显著特征，大部分可能是</a:t>
            </a:r>
            <a:r>
              <a:rPr lang="en-US" altLang="zh-CN" dirty="0" smtClean="0"/>
              <a:t>0</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75</a:t>
            </a:fld>
            <a:endParaRPr lang="zh-CN" altLang="en-US"/>
          </a:p>
        </p:txBody>
      </p:sp>
    </p:spTree>
    <p:extLst>
      <p:ext uri="{BB962C8B-B14F-4D97-AF65-F5344CB8AC3E}">
        <p14:creationId xmlns:p14="http://schemas.microsoft.com/office/powerpoint/2010/main" val="637936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81</a:t>
            </a:fld>
            <a:endParaRPr lang="zh-CN" altLang="en-US"/>
          </a:p>
        </p:txBody>
      </p:sp>
    </p:spTree>
    <p:extLst>
      <p:ext uri="{BB962C8B-B14F-4D97-AF65-F5344CB8AC3E}">
        <p14:creationId xmlns:p14="http://schemas.microsoft.com/office/powerpoint/2010/main" val="6253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108</a:t>
            </a:fld>
            <a:endParaRPr lang="zh-CN" altLang="en-US"/>
          </a:p>
        </p:txBody>
      </p:sp>
    </p:spTree>
    <p:extLst>
      <p:ext uri="{BB962C8B-B14F-4D97-AF65-F5344CB8AC3E}">
        <p14:creationId xmlns:p14="http://schemas.microsoft.com/office/powerpoint/2010/main" val="774248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807295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39595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880091-9EA2-42A3-8A2E-0F4D79621E76}"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00487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899119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17673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529605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770654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89038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523832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879205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3642816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668589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170328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99860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409723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3820139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B880091-9EA2-42A3-8A2E-0F4D79621E76}" type="slidenum">
              <a:rPr lang="zh-CN" altLang="en-US" smtClean="0"/>
              <a:t>‹#›</a:t>
            </a:fld>
            <a:endParaRPr lang="zh-CN" altLang="en-US"/>
          </a:p>
        </p:txBody>
      </p:sp>
      <p:pic>
        <p:nvPicPr>
          <p:cNvPr id="8" name="图片 7"/>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934753" y="228600"/>
            <a:ext cx="918721" cy="918000"/>
          </a:xfrm>
          <a:prstGeom prst="rect">
            <a:avLst/>
          </a:prstGeom>
        </p:spPr>
      </p:pic>
    </p:spTree>
    <p:extLst>
      <p:ext uri="{BB962C8B-B14F-4D97-AF65-F5344CB8AC3E}">
        <p14:creationId xmlns:p14="http://schemas.microsoft.com/office/powerpoint/2010/main" val="36385031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hengzhuanyang@zufe.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2.wmf"/><Relationship Id="rId5" Type="http://schemas.openxmlformats.org/officeDocument/2006/relationships/oleObject" Target="../embeddings/oleObject12.bin"/><Relationship Id="rId4" Type="http://schemas.openxmlformats.org/officeDocument/2006/relationships/image" Target="../media/image91.wmf"/></Relationships>
</file>

<file path=ppt/slides/_rels/slide102.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94.wmf"/><Relationship Id="rId5" Type="http://schemas.openxmlformats.org/officeDocument/2006/relationships/oleObject" Target="../embeddings/oleObject14.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16.bin"/></Relationships>
</file>

<file path=ppt/slides/_rels/slide103.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8.wmf"/><Relationship Id="rId5" Type="http://schemas.openxmlformats.org/officeDocument/2006/relationships/oleObject" Target="../embeddings/oleObject18.bin"/><Relationship Id="rId10" Type="http://schemas.openxmlformats.org/officeDocument/2006/relationships/image" Target="../media/image100.wmf"/><Relationship Id="rId4" Type="http://schemas.openxmlformats.org/officeDocument/2006/relationships/image" Target="../media/image97.wmf"/><Relationship Id="rId9" Type="http://schemas.openxmlformats.org/officeDocument/2006/relationships/oleObject" Target="../embeddings/oleObject20.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01.wmf"/></Relationships>
</file>

<file path=ppt/slides/_rels/slide105.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oleObject" Target="../embeddings/oleObject27.bin"/><Relationship Id="rId18" Type="http://schemas.openxmlformats.org/officeDocument/2006/relationships/image" Target="../media/image109.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106.wmf"/><Relationship Id="rId17" Type="http://schemas.openxmlformats.org/officeDocument/2006/relationships/oleObject" Target="../embeddings/oleObject29.bin"/><Relationship Id="rId2" Type="http://schemas.openxmlformats.org/officeDocument/2006/relationships/slideLayout" Target="../slideLayouts/slideLayout2.xml"/><Relationship Id="rId16" Type="http://schemas.openxmlformats.org/officeDocument/2006/relationships/image" Target="../media/image108.wmf"/><Relationship Id="rId1" Type="http://schemas.openxmlformats.org/officeDocument/2006/relationships/vmlDrawing" Target="../drawings/vmlDrawing10.vml"/><Relationship Id="rId6" Type="http://schemas.openxmlformats.org/officeDocument/2006/relationships/image" Target="../media/image103.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25.bin"/><Relationship Id="rId14" Type="http://schemas.openxmlformats.org/officeDocument/2006/relationships/image" Target="../media/image107.wmf"/></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3.xml"/><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13.wmf"/><Relationship Id="rId5" Type="http://schemas.openxmlformats.org/officeDocument/2006/relationships/oleObject" Target="../embeddings/oleObject30.bin"/><Relationship Id="rId4" Type="http://schemas.openxmlformats.org/officeDocument/2006/relationships/image" Target="../media/image900.png"/></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21.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blog.csdn.net/dcrmg/article/details/52601010" TargetMode="External"/><Relationship Id="rId2" Type="http://schemas.openxmlformats.org/officeDocument/2006/relationships/hyperlink" Target="https://www.cnblogs.com/zyly/p/9531907.html"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oleObject" Target="../embeddings/oleObject3.bin"/><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hyperlink" Target="https://www.cnblogs.com/zyly/p/9542164.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baike.baidu.com/item/%E5%83%8F%E7%B4%A0" TargetMode="External"/><Relationship Id="rId2" Type="http://schemas.openxmlformats.org/officeDocument/2006/relationships/hyperlink" Target="https://baike.baidu.com/item/%E9%A2%9C%E8%89%B2%E7%89%B9%E5%BE%81"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94.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2.wmf"/><Relationship Id="rId5" Type="http://schemas.openxmlformats.org/officeDocument/2006/relationships/oleObject" Target="../embeddings/oleObject6.bin"/><Relationship Id="rId4" Type="http://schemas.openxmlformats.org/officeDocument/2006/relationships/image" Target="../media/image81.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5.wmf"/><Relationship Id="rId5" Type="http://schemas.openxmlformats.org/officeDocument/2006/relationships/oleObject" Target="../embeddings/oleObject9.bin"/><Relationship Id="rId4" Type="http://schemas.openxmlformats.org/officeDocument/2006/relationships/image" Target="../media/image84.wmf"/></Relationships>
</file>

<file path=ppt/slides/_rels/slide9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070598" y="794982"/>
            <a:ext cx="8915399" cy="2262781"/>
          </a:xfrm>
        </p:spPr>
        <p:txBody>
          <a:bodyPr>
            <a:normAutofit/>
          </a:bodyPr>
          <a:lstStyle/>
          <a:p>
            <a:pPr algn="ctr"/>
            <a:r>
              <a:rPr lang="zh-CN" altLang="en-US" sz="5000" dirty="0" smtClean="0"/>
              <a:t>第四章  特征检测与描述</a:t>
            </a:r>
            <a:endParaRPr lang="zh-CN" altLang="en-US" sz="5000" dirty="0"/>
          </a:p>
        </p:txBody>
      </p:sp>
      <p:sp>
        <p:nvSpPr>
          <p:cNvPr id="3" name="副标题 2"/>
          <p:cNvSpPr>
            <a:spLocks noGrp="1"/>
          </p:cNvSpPr>
          <p:nvPr>
            <p:ph type="subTitle" idx="1"/>
          </p:nvPr>
        </p:nvSpPr>
        <p:spPr>
          <a:xfrm>
            <a:off x="2193428" y="4258101"/>
            <a:ext cx="8915399" cy="1850277"/>
          </a:xfrm>
        </p:spPr>
        <p:txBody>
          <a:bodyPr>
            <a:noAutofit/>
          </a:bodyPr>
          <a:lstStyle/>
          <a:p>
            <a:pPr algn="ctr"/>
            <a:r>
              <a:rPr lang="zh-CN" altLang="en-US" sz="2200" dirty="0" smtClean="0"/>
              <a:t>主讲教师：阳诚砖</a:t>
            </a:r>
            <a:endParaRPr lang="en-US" altLang="zh-CN" sz="2200" dirty="0" smtClean="0"/>
          </a:p>
          <a:p>
            <a:pPr algn="ctr"/>
            <a:r>
              <a:rPr lang="zh-CN" altLang="en-US" sz="2200" dirty="0" smtClean="0"/>
              <a:t>浙江财经大学信息管理与人工智能学院</a:t>
            </a:r>
            <a:endParaRPr lang="en-US" altLang="zh-CN" sz="2200" dirty="0" smtClean="0"/>
          </a:p>
          <a:p>
            <a:pPr algn="ctr"/>
            <a:r>
              <a:rPr lang="zh-CN" altLang="en-US" sz="2200" dirty="0" smtClean="0"/>
              <a:t>邮箱：</a:t>
            </a:r>
            <a:r>
              <a:rPr lang="en-US" altLang="zh-CN" sz="2200" dirty="0" smtClean="0">
                <a:hlinkClick r:id="rId2"/>
              </a:rPr>
              <a:t>chengzhuanyang@zufe.edu.cn</a:t>
            </a:r>
            <a:endParaRPr lang="en-US" altLang="zh-CN" sz="2200" dirty="0" smtClean="0"/>
          </a:p>
          <a:p>
            <a:pPr algn="ctr"/>
            <a:fld id="{A1EDCFD3-ABED-42F5-A3D0-A8A55DE8A960}" type="datetime2">
              <a:rPr lang="zh-CN" altLang="en-US" sz="2200" smtClean="0"/>
              <a:t>2020年9月13日</a:t>
            </a:fld>
            <a:endParaRPr lang="zh-CN" altLang="en-US" sz="2200" dirty="0"/>
          </a:p>
        </p:txBody>
      </p:sp>
    </p:spTree>
    <p:extLst>
      <p:ext uri="{BB962C8B-B14F-4D97-AF65-F5344CB8AC3E}">
        <p14:creationId xmlns:p14="http://schemas.microsoft.com/office/powerpoint/2010/main" val="1577232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4.1.3 </a:t>
            </a:r>
            <a:r>
              <a:rPr lang="zh-CN" altLang="en-US" b="1" dirty="0" smtClean="0">
                <a:solidFill>
                  <a:srgbClr val="C00000"/>
                </a:solidFill>
              </a:rPr>
              <a:t>二阶</a:t>
            </a:r>
            <a:r>
              <a:rPr lang="zh-CN" altLang="en-US" b="1" dirty="0">
                <a:solidFill>
                  <a:srgbClr val="C00000"/>
                </a:solidFill>
              </a:rPr>
              <a:t>导数算子</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Wingdings" panose="05000000000000000000" pitchFamily="2" charset="2"/>
                  <a:buChar char="p"/>
                </a:pPr>
                <a:r>
                  <a:rPr lang="en-US" altLang="zh-CN" sz="2800" b="1" dirty="0"/>
                  <a:t>1.</a:t>
                </a:r>
                <a:r>
                  <a:rPr lang="zh-CN" altLang="en-US" sz="2800" b="1" dirty="0" smtClean="0"/>
                  <a:t>拉普拉斯算子</a:t>
                </a:r>
                <a:endParaRPr lang="en-US" altLang="zh-CN" sz="2800" b="1" dirty="0" smtClean="0"/>
              </a:p>
              <a:p>
                <a:pPr>
                  <a:buFont typeface="Wingdings" panose="05000000000000000000" pitchFamily="2" charset="2"/>
                  <a:buChar char="Ø"/>
                </a:pPr>
                <a:r>
                  <a:rPr lang="zh-CN" altLang="en-US" sz="2400" dirty="0" smtClean="0"/>
                  <a:t>拉普拉斯算子是一种常用的二阶导数算子，对于一个连续函数</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𝑥</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𝑦</m:t>
                    </m:r>
                    <m:r>
                      <a:rPr lang="en-US" altLang="zh-CN" sz="2400" i="1" dirty="0" smtClean="0">
                        <a:latin typeface="Cambria Math" panose="02040503050406030204" pitchFamily="18" charset="0"/>
                      </a:rPr>
                      <m:t>)</m:t>
                    </m:r>
                  </m:oMath>
                </a14:m>
                <a:r>
                  <a:rPr lang="zh-CN" altLang="en-US" sz="2400" dirty="0" smtClean="0"/>
                  <a:t>，它在位置</a:t>
                </a:r>
                <a14:m>
                  <m:oMath xmlns:m="http://schemas.openxmlformats.org/officeDocument/2006/math">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𝑥</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𝑦</m:t>
                    </m:r>
                    <m:r>
                      <a:rPr lang="en-US" altLang="zh-CN" sz="2400" i="1" dirty="0" smtClean="0">
                        <a:latin typeface="Cambria Math" panose="02040503050406030204" pitchFamily="18" charset="0"/>
                      </a:rPr>
                      <m:t>)</m:t>
                    </m:r>
                  </m:oMath>
                </a14:m>
                <a:r>
                  <a:rPr lang="zh-CN" altLang="en-US" sz="2400" dirty="0" smtClean="0"/>
                  <a:t>的拉普拉斯值定义为</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smtClean="0"/>
                  <a:t>在图像中，计算函数的拉普拉斯算值也可借助各种模板实现。</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231" t="-1935"/>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937" y="3842678"/>
            <a:ext cx="24669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53800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zh-CN" altLang="en-US" b="1" dirty="0">
                <a:solidFill>
                  <a:srgbClr val="C00000"/>
                </a:solidFill>
              </a:rPr>
              <a:t>精确定位关键点位置</a:t>
            </a:r>
            <a:endParaRPr lang="zh-CN" altLang="en-US" dirty="0"/>
          </a:p>
        </p:txBody>
      </p:sp>
      <p:sp>
        <p:nvSpPr>
          <p:cNvPr id="4" name="内容占位符 2"/>
          <p:cNvSpPr>
            <a:spLocks noGrp="1"/>
          </p:cNvSpPr>
          <p:nvPr>
            <p:ph idx="1"/>
          </p:nvPr>
        </p:nvSpPr>
        <p:spPr>
          <a:xfrm>
            <a:off x="2592925" y="2035127"/>
            <a:ext cx="8915400" cy="3777622"/>
          </a:xfrm>
        </p:spPr>
        <p:txBody>
          <a:bodyPr>
            <a:normAutofit/>
          </a:bodyPr>
          <a:lstStyle/>
          <a:p>
            <a:pPr eaLnBrk="1" hangingPunct="1">
              <a:buNone/>
            </a:pPr>
            <a:r>
              <a:rPr lang="zh-CN" altLang="en-US" sz="3200" b="1" dirty="0" smtClean="0"/>
              <a:t>为什么还要精确定位？</a:t>
            </a:r>
            <a:endParaRPr lang="en-US" altLang="zh-CN" sz="3200" b="1" dirty="0" smtClean="0"/>
          </a:p>
          <a:p>
            <a:pPr>
              <a:buFont typeface="Wingdings" panose="05000000000000000000" pitchFamily="2" charset="2"/>
              <a:buChar char="l"/>
            </a:pPr>
            <a:r>
              <a:rPr lang="zh-CN" altLang="en-US" sz="2800" dirty="0" smtClean="0"/>
              <a:t>离散空间到连续空间。</a:t>
            </a:r>
            <a:endParaRPr lang="en-US" altLang="zh-CN" sz="2800" dirty="0" smtClean="0"/>
          </a:p>
          <a:p>
            <a:pPr eaLnBrk="1" hangingPunct="1">
              <a:buFont typeface="Wingdings" panose="05000000000000000000" pitchFamily="2" charset="2"/>
              <a:buChar char="l"/>
            </a:pPr>
            <a:r>
              <a:rPr lang="zh-CN" altLang="en-US" sz="2800" dirty="0" smtClean="0"/>
              <a:t>去除低对比度的关键点。</a:t>
            </a:r>
            <a:endParaRPr lang="en-US" altLang="zh-CN" sz="2800" dirty="0" smtClean="0"/>
          </a:p>
          <a:p>
            <a:pPr eaLnBrk="1" hangingPunct="1">
              <a:buFont typeface="Wingdings" panose="05000000000000000000" pitchFamily="2" charset="2"/>
              <a:buChar char="l"/>
            </a:pPr>
            <a:r>
              <a:rPr lang="zh-CN" altLang="en-US" sz="2800" dirty="0" smtClean="0"/>
              <a:t>去除不稳定的边缘响应点</a:t>
            </a:r>
            <a:r>
              <a:rPr lang="en-US" altLang="zh-CN" sz="2800" dirty="0" smtClean="0"/>
              <a:t>(</a:t>
            </a:r>
            <a:r>
              <a:rPr lang="zh-CN" altLang="en-US" sz="2800" dirty="0" smtClean="0"/>
              <a:t>因为</a:t>
            </a:r>
            <a:r>
              <a:rPr lang="en-US" altLang="zh-CN" sz="2800" dirty="0" smtClean="0"/>
              <a:t>DoG</a:t>
            </a:r>
            <a:r>
              <a:rPr lang="zh-CN" altLang="en-US" sz="2800" dirty="0" smtClean="0"/>
              <a:t>算子会产生较强的边缘响应</a:t>
            </a:r>
            <a:r>
              <a:rPr lang="en-US" altLang="zh-CN" sz="2800" dirty="0" smtClean="0"/>
              <a:t>)</a:t>
            </a:r>
            <a:r>
              <a:rPr lang="zh-CN" altLang="en-US" sz="2800" dirty="0" smtClean="0"/>
              <a:t>，以增强匹配稳定性、提高抗噪声能力。</a:t>
            </a:r>
          </a:p>
        </p:txBody>
      </p:sp>
    </p:spTree>
    <p:extLst>
      <p:ext uri="{BB962C8B-B14F-4D97-AF65-F5344CB8AC3E}">
        <p14:creationId xmlns:p14="http://schemas.microsoft.com/office/powerpoint/2010/main" val="33517269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精确定位关键点位置</a:t>
            </a:r>
            <a:endParaRPr lang="zh-CN" altLang="en-US" dirty="0"/>
          </a:p>
        </p:txBody>
      </p:sp>
      <p:sp>
        <p:nvSpPr>
          <p:cNvPr id="4" name="内容占位符 2"/>
          <p:cNvSpPr>
            <a:spLocks noGrp="1"/>
          </p:cNvSpPr>
          <p:nvPr>
            <p:ph idx="1"/>
          </p:nvPr>
        </p:nvSpPr>
        <p:spPr>
          <a:xfrm>
            <a:off x="2412609" y="2033953"/>
            <a:ext cx="8229600" cy="4389120"/>
          </a:xfrm>
        </p:spPr>
        <p:txBody>
          <a:bodyPr>
            <a:normAutofit/>
          </a:bodyPr>
          <a:lstStyle/>
          <a:p>
            <a:pPr eaLnBrk="1" hangingPunct="1">
              <a:buFont typeface="Wingdings" panose="05000000000000000000" pitchFamily="2" charset="2"/>
              <a:buChar char="l"/>
            </a:pPr>
            <a:r>
              <a:rPr lang="zh-CN" altLang="en-US" sz="2800" dirty="0" smtClean="0"/>
              <a:t>方法：通过拟和三维二次函数来精确定位特征点</a:t>
            </a:r>
            <a:r>
              <a:rPr lang="en-US" altLang="zh-CN" sz="2800" dirty="0" smtClean="0"/>
              <a:t>(</a:t>
            </a:r>
            <a:r>
              <a:rPr lang="zh-CN" altLang="en-US" sz="2800" dirty="0" smtClean="0"/>
              <a:t>关键点</a:t>
            </a:r>
            <a:r>
              <a:rPr lang="en-US" altLang="zh-CN" sz="2800" dirty="0" smtClean="0"/>
              <a:t>)</a:t>
            </a:r>
            <a:r>
              <a:rPr lang="zh-CN" altLang="en-US" sz="2800" dirty="0" smtClean="0"/>
              <a:t>的位置和尺度。</a:t>
            </a:r>
            <a:endParaRPr lang="en-US" altLang="zh-CN" sz="2800" dirty="0" smtClean="0"/>
          </a:p>
          <a:p>
            <a:pPr eaLnBrk="1" hangingPunct="1">
              <a:buFont typeface="Wingdings" panose="05000000000000000000" pitchFamily="2" charset="2"/>
              <a:buChar char="l"/>
            </a:pPr>
            <a:r>
              <a:rPr lang="zh-CN" altLang="en-US" sz="2800" dirty="0" smtClean="0"/>
              <a:t>在候选的特征点处用泰勒</a:t>
            </a:r>
            <a:r>
              <a:rPr lang="en-US" altLang="zh-CN" sz="2800" dirty="0" smtClean="0"/>
              <a:t>(Taylor)</a:t>
            </a:r>
            <a:r>
              <a:rPr lang="zh-CN" altLang="en-US" sz="2800" dirty="0" smtClean="0"/>
              <a:t>展开式得到：</a:t>
            </a:r>
            <a:endParaRPr lang="en-US" altLang="zh-CN" sz="2800" dirty="0" smtClean="0"/>
          </a:p>
          <a:p>
            <a:pPr eaLnBrk="1" hangingPunct="1"/>
            <a:endParaRPr lang="en-US" altLang="zh-CN" sz="2800" dirty="0" smtClean="0"/>
          </a:p>
          <a:p>
            <a:pPr eaLnBrk="1" hangingPunct="1">
              <a:buFont typeface="Wingdings 2" pitchFamily="18" charset="2"/>
              <a:buNone/>
            </a:pPr>
            <a:r>
              <a:rPr lang="en-US" altLang="zh-CN" sz="2800" dirty="0" smtClean="0"/>
              <a:t>                                        					       (1)</a:t>
            </a:r>
          </a:p>
          <a:p>
            <a:pPr eaLnBrk="1" hangingPunct="1">
              <a:buFont typeface="Wingdings 2" pitchFamily="18" charset="2"/>
              <a:buNone/>
            </a:pPr>
            <a:endParaRPr lang="en-US" altLang="zh-CN" sz="2800" dirty="0" smtClean="0"/>
          </a:p>
          <a:p>
            <a:pPr eaLnBrk="1" hangingPunct="1">
              <a:buFont typeface="Wingdings 2" pitchFamily="18" charset="2"/>
              <a:buNone/>
            </a:pPr>
            <a:endParaRPr lang="en-US" altLang="zh-CN" sz="2800" dirty="0" smtClean="0"/>
          </a:p>
          <a:p>
            <a:pPr eaLnBrk="1" hangingPunct="1">
              <a:buFont typeface="Wingdings 2" pitchFamily="18" charset="2"/>
              <a:buNone/>
            </a:pPr>
            <a:r>
              <a:rPr lang="zh-CN" altLang="en-US" sz="2800" dirty="0" smtClean="0"/>
              <a:t>其极值点：</a:t>
            </a:r>
          </a:p>
        </p:txBody>
      </p:sp>
      <p:graphicFrame>
        <p:nvGraphicFramePr>
          <p:cNvPr id="5" name="Object 2"/>
          <p:cNvGraphicFramePr>
            <a:graphicFrameLocks noChangeAspect="1"/>
          </p:cNvGraphicFramePr>
          <p:nvPr>
            <p:extLst>
              <p:ext uri="{D42A27DB-BD31-4B8C-83A1-F6EECF244321}">
                <p14:modId xmlns:p14="http://schemas.microsoft.com/office/powerpoint/2010/main" val="3641097944"/>
              </p:ext>
            </p:extLst>
          </p:nvPr>
        </p:nvGraphicFramePr>
        <p:xfrm>
          <a:off x="3052909" y="3964635"/>
          <a:ext cx="5760639" cy="1111774"/>
        </p:xfrm>
        <a:graphic>
          <a:graphicData uri="http://schemas.openxmlformats.org/presentationml/2006/ole">
            <mc:AlternateContent xmlns:mc="http://schemas.openxmlformats.org/markup-compatibility/2006">
              <mc:Choice xmlns:v="urn:schemas-microsoft-com:vml" Requires="v">
                <p:oleObj spid="_x0000_s14390" name="Equation" r:id="rId3" imgW="2171700" imgH="419100" progId="Equation.3">
                  <p:embed/>
                </p:oleObj>
              </mc:Choice>
              <mc:Fallback>
                <p:oleObj name="Equation" r:id="rId3" imgW="21717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909" y="3964635"/>
                        <a:ext cx="5760639" cy="11117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5"/>
          <p:cNvGraphicFramePr>
            <a:graphicFrameLocks noChangeAspect="1"/>
          </p:cNvGraphicFramePr>
          <p:nvPr>
            <p:extLst>
              <p:ext uri="{D42A27DB-BD31-4B8C-83A1-F6EECF244321}">
                <p14:modId xmlns:p14="http://schemas.microsoft.com/office/powerpoint/2010/main" val="335305350"/>
              </p:ext>
            </p:extLst>
          </p:nvPr>
        </p:nvGraphicFramePr>
        <p:xfrm>
          <a:off x="4210755" y="5734467"/>
          <a:ext cx="1846256" cy="576064"/>
        </p:xfrm>
        <a:graphic>
          <a:graphicData uri="http://schemas.openxmlformats.org/presentationml/2006/ole">
            <mc:AlternateContent xmlns:mc="http://schemas.openxmlformats.org/markup-compatibility/2006">
              <mc:Choice xmlns:v="urn:schemas-microsoft-com:vml" Requires="v">
                <p:oleObj spid="_x0000_s14391" name="Equation" r:id="rId5" imgW="889000" imgH="279400" progId="">
                  <p:embed/>
                </p:oleObj>
              </mc:Choice>
              <mc:Fallback>
                <p:oleObj name="Equation" r:id="rId5" imgW="889000" imgH="279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0755" y="5734467"/>
                        <a:ext cx="1846256"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642093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精确定位关键点位置</a:t>
            </a:r>
            <a:endParaRPr lang="zh-CN" altLang="en-US" dirty="0"/>
          </a:p>
        </p:txBody>
      </p:sp>
      <p:sp>
        <p:nvSpPr>
          <p:cNvPr id="4" name="内容占位符 2"/>
          <p:cNvSpPr>
            <a:spLocks noGrp="1"/>
          </p:cNvSpPr>
          <p:nvPr>
            <p:ph idx="1"/>
          </p:nvPr>
        </p:nvSpPr>
        <p:spPr>
          <a:xfrm>
            <a:off x="2592924" y="2234208"/>
            <a:ext cx="8911687" cy="4623792"/>
          </a:xfrm>
        </p:spPr>
        <p:txBody>
          <a:bodyPr>
            <a:normAutofit/>
          </a:bodyPr>
          <a:lstStyle/>
          <a:p>
            <a:pPr marL="274320" indent="-274320" eaLnBrk="1" fontAlgn="auto" hangingPunct="1">
              <a:spcBef>
                <a:spcPts val="580"/>
              </a:spcBef>
              <a:spcAft>
                <a:spcPts val="0"/>
              </a:spcAft>
              <a:buFont typeface="Wingdings 2"/>
              <a:buChar char=""/>
              <a:defRPr/>
            </a:pPr>
            <a:r>
              <a:rPr lang="zh-CN" altLang="en-US" sz="3200" dirty="0" smtClean="0"/>
              <a:t>其中：                        </a:t>
            </a:r>
            <a:r>
              <a:rPr lang="en-US" altLang="zh-CN" sz="3200" dirty="0" smtClean="0"/>
              <a:t>;</a:t>
            </a:r>
          </a:p>
          <a:p>
            <a:pPr marL="274320" indent="-274320" eaLnBrk="1" fontAlgn="auto" hangingPunct="1">
              <a:spcBef>
                <a:spcPts val="580"/>
              </a:spcBef>
              <a:spcAft>
                <a:spcPts val="0"/>
              </a:spcAft>
              <a:buFont typeface="Wingdings 2"/>
              <a:buNone/>
              <a:defRPr/>
            </a:pPr>
            <a:r>
              <a:rPr lang="en-US" altLang="zh-CN" sz="3200" dirty="0" smtClean="0"/>
              <a:t>      </a:t>
            </a:r>
            <a:r>
              <a:rPr lang="en-US" altLang="zh-CN" sz="2800" dirty="0" smtClean="0"/>
              <a:t> </a:t>
            </a:r>
            <a:r>
              <a:rPr lang="en-US" altLang="zh-CN" sz="4000" dirty="0" smtClean="0"/>
              <a:t>D</a:t>
            </a:r>
            <a:r>
              <a:rPr lang="zh-CN" altLang="en-US" sz="3200" dirty="0" smtClean="0"/>
              <a:t>是在候选特征点处的值。</a:t>
            </a:r>
            <a:endParaRPr lang="en-US" altLang="zh-CN" sz="3200" dirty="0" smtClean="0"/>
          </a:p>
          <a:p>
            <a:pPr marL="274320" indent="-274320" eaLnBrk="1" fontAlgn="auto" hangingPunct="1">
              <a:spcBef>
                <a:spcPts val="580"/>
              </a:spcBef>
              <a:spcAft>
                <a:spcPts val="0"/>
              </a:spcAft>
              <a:buFont typeface="Wingdings 2"/>
              <a:buChar char=""/>
              <a:defRPr/>
            </a:pPr>
            <a:r>
              <a:rPr lang="zh-CN" altLang="en-US" sz="3200" dirty="0" smtClean="0"/>
              <a:t>令           </a:t>
            </a:r>
            <a:r>
              <a:rPr lang="en-US" altLang="zh-CN" sz="3200" dirty="0" smtClean="0"/>
              <a:t>		 </a:t>
            </a:r>
            <a:r>
              <a:rPr lang="zh-CN" altLang="en-US" sz="3200" dirty="0" smtClean="0"/>
              <a:t>可得特征点的精确位置和尺度。</a:t>
            </a:r>
            <a:endParaRPr lang="en-US" altLang="zh-CN" sz="3200" dirty="0" smtClean="0"/>
          </a:p>
          <a:p>
            <a:pPr marL="274320" indent="-274320" eaLnBrk="1" fontAlgn="auto" hangingPunct="1">
              <a:spcBef>
                <a:spcPts val="580"/>
              </a:spcBef>
              <a:spcAft>
                <a:spcPts val="0"/>
              </a:spcAft>
              <a:buFont typeface="Wingdings 2"/>
              <a:buNone/>
              <a:defRPr/>
            </a:pPr>
            <a:r>
              <a:rPr lang="en-US" altLang="zh-CN" sz="3200" dirty="0" smtClean="0"/>
              <a:t>	</a:t>
            </a:r>
            <a:r>
              <a:rPr lang="zh-CN" altLang="en-US" sz="3200" dirty="0" smtClean="0"/>
              <a:t>                                </a:t>
            </a:r>
            <a:r>
              <a:rPr lang="en-US" altLang="zh-CN" sz="3200" dirty="0" smtClean="0"/>
              <a:t>					(2)</a:t>
            </a:r>
          </a:p>
          <a:p>
            <a:pPr marL="274320" indent="-274320" eaLnBrk="1" fontAlgn="auto" hangingPunct="1">
              <a:spcBef>
                <a:spcPts val="580"/>
              </a:spcBef>
              <a:spcAft>
                <a:spcPts val="0"/>
              </a:spcAft>
              <a:buFont typeface="Wingdings 2"/>
              <a:buNone/>
              <a:defRPr/>
            </a:pPr>
            <a:endParaRPr lang="en-US" altLang="zh-CN" sz="3200" dirty="0" smtClean="0"/>
          </a:p>
          <a:p>
            <a:pPr marL="274320" indent="-274320" eaLnBrk="1" fontAlgn="auto" hangingPunct="1">
              <a:spcBef>
                <a:spcPts val="580"/>
              </a:spcBef>
              <a:spcAft>
                <a:spcPts val="0"/>
              </a:spcAft>
              <a:buFont typeface="Wingdings 2"/>
              <a:buChar char=""/>
              <a:defRPr/>
            </a:pPr>
            <a:r>
              <a:rPr lang="en-US" altLang="zh-CN" sz="2400" dirty="0" smtClean="0"/>
              <a:t>     </a:t>
            </a:r>
            <a:r>
              <a:rPr lang="zh-CN" altLang="en-US" sz="2400" dirty="0" smtClean="0"/>
              <a:t>为修正值</a:t>
            </a:r>
            <a:r>
              <a:rPr lang="en-US" altLang="zh-CN" sz="2400" dirty="0" smtClean="0"/>
              <a:t>(</a:t>
            </a:r>
            <a:r>
              <a:rPr lang="zh-CN" altLang="en-US" sz="2400" dirty="0" smtClean="0"/>
              <a:t>偏置量</a:t>
            </a:r>
            <a:r>
              <a:rPr lang="en-US" altLang="zh-CN" sz="2400" dirty="0" smtClean="0"/>
              <a:t>)</a:t>
            </a:r>
            <a:r>
              <a:rPr lang="zh-CN" altLang="en-US" sz="2400" dirty="0" smtClean="0"/>
              <a:t>，要进行多次修正。</a:t>
            </a:r>
            <a:endParaRPr lang="zh-CN" altLang="en-US" sz="2400" dirty="0"/>
          </a:p>
        </p:txBody>
      </p:sp>
      <p:graphicFrame>
        <p:nvGraphicFramePr>
          <p:cNvPr id="5" name="Object 2"/>
          <p:cNvGraphicFramePr>
            <a:graphicFrameLocks noChangeAspect="1"/>
          </p:cNvGraphicFramePr>
          <p:nvPr>
            <p:extLst>
              <p:ext uri="{D42A27DB-BD31-4B8C-83A1-F6EECF244321}">
                <p14:modId xmlns:p14="http://schemas.microsoft.com/office/powerpoint/2010/main" val="913267484"/>
              </p:ext>
            </p:extLst>
          </p:nvPr>
        </p:nvGraphicFramePr>
        <p:xfrm>
          <a:off x="4002942" y="2179526"/>
          <a:ext cx="2771775" cy="723900"/>
        </p:xfrm>
        <a:graphic>
          <a:graphicData uri="http://schemas.openxmlformats.org/presentationml/2006/ole">
            <mc:AlternateContent xmlns:mc="http://schemas.openxmlformats.org/markup-compatibility/2006">
              <mc:Choice xmlns:v="urn:schemas-microsoft-com:vml" Requires="v">
                <p:oleObj spid="_x0000_s15462" name="公式" r:id="rId3" imgW="876240" imgH="228600" progId="Equation.3">
                  <p:embed/>
                </p:oleObj>
              </mc:Choice>
              <mc:Fallback>
                <p:oleObj name="公式" r:id="rId3" imgW="8762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942" y="2179526"/>
                        <a:ext cx="2771775"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865407623"/>
              </p:ext>
            </p:extLst>
          </p:nvPr>
        </p:nvGraphicFramePr>
        <p:xfrm>
          <a:off x="3541414" y="3585709"/>
          <a:ext cx="1847415" cy="593155"/>
        </p:xfrm>
        <a:graphic>
          <a:graphicData uri="http://schemas.openxmlformats.org/presentationml/2006/ole">
            <mc:AlternateContent xmlns:mc="http://schemas.openxmlformats.org/markup-compatibility/2006">
              <mc:Choice xmlns:v="urn:schemas-microsoft-com:vml" Requires="v">
                <p:oleObj spid="_x0000_s15463" name="Equation" r:id="rId5" imgW="723586" imgH="393529" progId="Equation.3">
                  <p:embed/>
                </p:oleObj>
              </mc:Choice>
              <mc:Fallback>
                <p:oleObj name="Equation" r:id="rId5" imgW="723586"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1414" y="3585709"/>
                        <a:ext cx="1847415" cy="593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081637586"/>
              </p:ext>
            </p:extLst>
          </p:nvPr>
        </p:nvGraphicFramePr>
        <p:xfrm>
          <a:off x="5262221" y="4045182"/>
          <a:ext cx="2356134" cy="925779"/>
        </p:xfrm>
        <a:graphic>
          <a:graphicData uri="http://schemas.openxmlformats.org/presentationml/2006/ole">
            <mc:AlternateContent xmlns:mc="http://schemas.openxmlformats.org/markup-compatibility/2006">
              <mc:Choice xmlns:v="urn:schemas-microsoft-com:vml" Requires="v">
                <p:oleObj spid="_x0000_s15464" name="Equation" r:id="rId7" imgW="1066800" imgH="419100" progId="Equation.3">
                  <p:embed/>
                </p:oleObj>
              </mc:Choice>
              <mc:Fallback>
                <p:oleObj name="Equation" r:id="rId7" imgW="10668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2221" y="4045182"/>
                        <a:ext cx="2356134" cy="9257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03854652"/>
              </p:ext>
            </p:extLst>
          </p:nvPr>
        </p:nvGraphicFramePr>
        <p:xfrm>
          <a:off x="2907932" y="5169389"/>
          <a:ext cx="431800" cy="561975"/>
        </p:xfrm>
        <a:graphic>
          <a:graphicData uri="http://schemas.openxmlformats.org/presentationml/2006/ole">
            <mc:AlternateContent xmlns:mc="http://schemas.openxmlformats.org/markup-compatibility/2006">
              <mc:Choice xmlns:v="urn:schemas-microsoft-com:vml" Requires="v">
                <p:oleObj spid="_x0000_s15465" name="公式" r:id="rId9" imgW="126720" imgH="164880" progId="Equation.3">
                  <p:embed/>
                </p:oleObj>
              </mc:Choice>
              <mc:Fallback>
                <p:oleObj name="公式" r:id="rId9" imgW="12672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7932" y="5169389"/>
                        <a:ext cx="431800"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256705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zh-CN" altLang="en-US" b="1" dirty="0">
                <a:solidFill>
                  <a:srgbClr val="C00000"/>
                </a:solidFill>
              </a:rPr>
              <a:t>去除低对比度的关键点</a:t>
            </a:r>
            <a:endParaRPr lang="zh-CN" altLang="en-US" dirty="0"/>
          </a:p>
        </p:txBody>
      </p:sp>
      <p:sp>
        <p:nvSpPr>
          <p:cNvPr id="4" name="内容占位符 2"/>
          <p:cNvSpPr>
            <a:spLocks noGrp="1"/>
          </p:cNvSpPr>
          <p:nvPr>
            <p:ph idx="1"/>
          </p:nvPr>
        </p:nvSpPr>
        <p:spPr>
          <a:xfrm>
            <a:off x="2806505" y="2132428"/>
            <a:ext cx="8229600" cy="4389120"/>
          </a:xfrm>
        </p:spPr>
        <p:txBody>
          <a:bodyPr>
            <a:normAutofit/>
          </a:bodyPr>
          <a:lstStyle/>
          <a:p>
            <a:pPr eaLnBrk="1" hangingPunct="1">
              <a:buFont typeface="Wingdings" panose="05000000000000000000" pitchFamily="2" charset="2"/>
              <a:buChar char="l"/>
            </a:pPr>
            <a:r>
              <a:rPr lang="zh-CN" altLang="en-US" sz="2400" dirty="0" smtClean="0"/>
              <a:t>将</a:t>
            </a:r>
            <a:r>
              <a:rPr lang="en-US" altLang="zh-CN" sz="2400" dirty="0" smtClean="0"/>
              <a:t>(2)</a:t>
            </a:r>
            <a:r>
              <a:rPr lang="zh-CN" altLang="en-US" sz="2400" dirty="0" smtClean="0"/>
              <a:t>式代入</a:t>
            </a:r>
            <a:r>
              <a:rPr lang="en-US" altLang="zh-CN" sz="2400" dirty="0" smtClean="0"/>
              <a:t>(1)</a:t>
            </a:r>
            <a:r>
              <a:rPr lang="zh-CN" altLang="en-US" sz="2400" dirty="0" smtClean="0"/>
              <a:t>式可得：</a:t>
            </a:r>
            <a:endParaRPr lang="en-US" altLang="zh-CN" sz="2400" dirty="0" smtClean="0"/>
          </a:p>
          <a:p>
            <a:pPr eaLnBrk="1" hangingPunct="1"/>
            <a:endParaRPr lang="en-US" altLang="zh-CN" sz="2400" dirty="0" smtClean="0"/>
          </a:p>
          <a:p>
            <a:pPr marL="0" indent="0" eaLnBrk="1" hangingPunct="1">
              <a:buNone/>
            </a:pPr>
            <a:endParaRPr lang="en-US" altLang="zh-CN" sz="2400" dirty="0" smtClean="0"/>
          </a:p>
          <a:p>
            <a:pPr eaLnBrk="1" hangingPunct="1">
              <a:buFont typeface="Wingdings" panose="05000000000000000000" pitchFamily="2" charset="2"/>
              <a:buChar char="l"/>
            </a:pPr>
            <a:r>
              <a:rPr lang="zh-CN" altLang="en-US" sz="2400" dirty="0" smtClean="0"/>
              <a:t>            可以用来衡量特征点的对比度，即如果</a:t>
            </a:r>
            <a:endParaRPr lang="en-US" altLang="zh-CN" sz="2400" dirty="0" smtClean="0"/>
          </a:p>
          <a:p>
            <a:pPr eaLnBrk="1" hangingPunct="1"/>
            <a:endParaRPr lang="en-US" altLang="zh-CN" sz="2400" dirty="0" smtClean="0"/>
          </a:p>
          <a:p>
            <a:pPr eaLnBrk="1" hangingPunct="1">
              <a:buFont typeface="Wingdings 2" pitchFamily="18" charset="2"/>
              <a:buNone/>
            </a:pPr>
            <a:r>
              <a:rPr lang="en-US" altLang="zh-CN" sz="2400" dirty="0" smtClean="0"/>
              <a:t>		</a:t>
            </a:r>
          </a:p>
          <a:p>
            <a:pPr eaLnBrk="1" hangingPunct="1">
              <a:buFont typeface="Wingdings 2" pitchFamily="18" charset="2"/>
              <a:buNone/>
            </a:pPr>
            <a:r>
              <a:rPr lang="zh-CN" altLang="en-US" sz="2400" dirty="0" smtClean="0"/>
              <a:t>   则为对比度低的不稳定的特征点</a:t>
            </a:r>
            <a:r>
              <a:rPr lang="en-US" altLang="zh-CN" sz="2400" dirty="0" smtClean="0"/>
              <a:t>,</a:t>
            </a:r>
            <a:r>
              <a:rPr lang="zh-CN" altLang="en-US" sz="2400" dirty="0" smtClean="0"/>
              <a:t>论文中   </a:t>
            </a:r>
            <a:r>
              <a:rPr lang="en-US" altLang="zh-CN" sz="2400" dirty="0" smtClean="0"/>
              <a:t>=0.03,</a:t>
            </a:r>
            <a:r>
              <a:rPr lang="zh-CN" altLang="en-US" sz="2400" dirty="0" smtClean="0"/>
              <a:t>这些点应去除。</a:t>
            </a:r>
            <a:endParaRPr lang="en-US" altLang="zh-CN" sz="2400" dirty="0" smtClean="0"/>
          </a:p>
          <a:p>
            <a:pPr eaLnBrk="1" hangingPunct="1"/>
            <a:endParaRPr lang="zh-CN" altLang="en-US" dirty="0" smtClean="0"/>
          </a:p>
        </p:txBody>
      </p:sp>
      <p:graphicFrame>
        <p:nvGraphicFramePr>
          <p:cNvPr id="5" name="Object 2"/>
          <p:cNvGraphicFramePr>
            <a:graphicFrameLocks noChangeAspect="1"/>
          </p:cNvGraphicFramePr>
          <p:nvPr>
            <p:extLst>
              <p:ext uri="{D42A27DB-BD31-4B8C-83A1-F6EECF244321}">
                <p14:modId xmlns:p14="http://schemas.microsoft.com/office/powerpoint/2010/main" val="593569147"/>
              </p:ext>
            </p:extLst>
          </p:nvPr>
        </p:nvGraphicFramePr>
        <p:xfrm>
          <a:off x="4943013" y="2512753"/>
          <a:ext cx="3740150" cy="1143000"/>
        </p:xfrm>
        <a:graphic>
          <a:graphicData uri="http://schemas.openxmlformats.org/presentationml/2006/ole">
            <mc:AlternateContent xmlns:mc="http://schemas.openxmlformats.org/markup-compatibility/2006">
              <mc:Choice xmlns:v="urn:schemas-microsoft-com:vml" Requires="v">
                <p:oleObj spid="_x0000_s16486" name="Equation" r:id="rId3" imgW="1371600" imgH="419100" progId="Equation.3">
                  <p:embed/>
                </p:oleObj>
              </mc:Choice>
              <mc:Fallback>
                <p:oleObj name="Equation" r:id="rId3" imgW="13716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013" y="2512753"/>
                        <a:ext cx="374015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1512015167"/>
              </p:ext>
            </p:extLst>
          </p:nvPr>
        </p:nvGraphicFramePr>
        <p:xfrm>
          <a:off x="3233159" y="3593621"/>
          <a:ext cx="1016000" cy="571500"/>
        </p:xfrm>
        <a:graphic>
          <a:graphicData uri="http://schemas.openxmlformats.org/presentationml/2006/ole">
            <mc:AlternateContent xmlns:mc="http://schemas.openxmlformats.org/markup-compatibility/2006">
              <mc:Choice xmlns:v="urn:schemas-microsoft-com:vml" Requires="v">
                <p:oleObj spid="_x0000_s16487" name="Equation" r:id="rId5" imgW="406224" imgH="228501" progId="Equation.3">
                  <p:embed/>
                </p:oleObj>
              </mc:Choice>
              <mc:Fallback>
                <p:oleObj name="Equation" r:id="rId5" imgW="406224"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3159" y="3593621"/>
                        <a:ext cx="10160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610885753"/>
              </p:ext>
            </p:extLst>
          </p:nvPr>
        </p:nvGraphicFramePr>
        <p:xfrm>
          <a:off x="5280858" y="4165121"/>
          <a:ext cx="2000250" cy="642937"/>
        </p:xfrm>
        <a:graphic>
          <a:graphicData uri="http://schemas.openxmlformats.org/presentationml/2006/ole">
            <mc:AlternateContent xmlns:mc="http://schemas.openxmlformats.org/markup-compatibility/2006">
              <mc:Choice xmlns:v="urn:schemas-microsoft-com:vml" Requires="v">
                <p:oleObj spid="_x0000_s16488" name="Equation" r:id="rId7" imgW="711200" imgH="228600" progId="Equation.3">
                  <p:embed/>
                </p:oleObj>
              </mc:Choice>
              <mc:Fallback>
                <p:oleObj name="Equation" r:id="rId7" imgW="71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0858" y="4165121"/>
                        <a:ext cx="2000250" cy="642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358581974"/>
              </p:ext>
            </p:extLst>
          </p:nvPr>
        </p:nvGraphicFramePr>
        <p:xfrm>
          <a:off x="8467139" y="5190000"/>
          <a:ext cx="216024" cy="302434"/>
        </p:xfrm>
        <a:graphic>
          <a:graphicData uri="http://schemas.openxmlformats.org/presentationml/2006/ole">
            <mc:AlternateContent xmlns:mc="http://schemas.openxmlformats.org/markup-compatibility/2006">
              <mc:Choice xmlns:v="urn:schemas-microsoft-com:vml" Requires="v">
                <p:oleObj spid="_x0000_s16489" name="公式" r:id="rId9" imgW="126720" imgH="177480" progId="Equation.3">
                  <p:embed/>
                </p:oleObj>
              </mc:Choice>
              <mc:Fallback>
                <p:oleObj name="公式" r:id="rId9" imgW="12672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7139" y="5190000"/>
                        <a:ext cx="216024" cy="3024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579511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zh-CN" altLang="en-US" b="1" dirty="0">
                <a:solidFill>
                  <a:srgbClr val="C00000"/>
                </a:solidFill>
              </a:rPr>
              <a:t>去除不稳定的边缘响应点</a:t>
            </a:r>
            <a:endParaRPr lang="zh-CN" altLang="en-US" dirty="0"/>
          </a:p>
        </p:txBody>
      </p:sp>
      <p:sp>
        <p:nvSpPr>
          <p:cNvPr id="4" name="内容占位符 2"/>
          <p:cNvSpPr>
            <a:spLocks noGrp="1"/>
          </p:cNvSpPr>
          <p:nvPr>
            <p:ph idx="1"/>
          </p:nvPr>
        </p:nvSpPr>
        <p:spPr>
          <a:xfrm>
            <a:off x="2592924" y="1905000"/>
            <a:ext cx="8731567" cy="4389120"/>
          </a:xfrm>
        </p:spPr>
        <p:txBody>
          <a:bodyPr>
            <a:normAutofit/>
          </a:bodyPr>
          <a:lstStyle/>
          <a:p>
            <a:pPr>
              <a:buFont typeface="Wingdings" panose="05000000000000000000" pitchFamily="2" charset="2"/>
              <a:buChar char="l"/>
            </a:pPr>
            <a:r>
              <a:rPr lang="en-US" altLang="zh-CN" sz="2800" dirty="0" smtClean="0">
                <a:latin typeface="宋体" pitchFamily="2" charset="-122"/>
                <a:ea typeface="宋体" pitchFamily="2" charset="-122"/>
              </a:rPr>
              <a:t>DoG</a:t>
            </a:r>
            <a:r>
              <a:rPr lang="zh-CN" altLang="en-US" sz="2800" dirty="0" smtClean="0">
                <a:latin typeface="宋体" pitchFamily="2" charset="-122"/>
                <a:ea typeface="宋体" pitchFamily="2" charset="-122"/>
              </a:rPr>
              <a:t>函数在图像边缘有较强的边缘响应，并在横跨边缘的方向有较大的主曲率。</a:t>
            </a:r>
            <a:endParaRPr lang="en-US" altLang="zh-CN" sz="2800" dirty="0" smtClean="0">
              <a:latin typeface="宋体" pitchFamily="2" charset="-122"/>
              <a:ea typeface="宋体" pitchFamily="2" charset="-122"/>
            </a:endParaRPr>
          </a:p>
          <a:p>
            <a:pPr>
              <a:buFont typeface="Wingdings" panose="05000000000000000000" pitchFamily="2" charset="2"/>
              <a:buChar char="l"/>
            </a:pPr>
            <a:endParaRPr lang="en-US" altLang="zh-CN" sz="2800" dirty="0" smtClean="0">
              <a:latin typeface="宋体" pitchFamily="2" charset="-122"/>
              <a:ea typeface="宋体" pitchFamily="2" charset="-122"/>
            </a:endParaRPr>
          </a:p>
          <a:p>
            <a:pPr>
              <a:buFont typeface="Wingdings" panose="05000000000000000000" pitchFamily="2" charset="2"/>
              <a:buChar char="l"/>
            </a:pPr>
            <a:r>
              <a:rPr lang="zh-CN" altLang="en-US" sz="2800" dirty="0" smtClean="0">
                <a:latin typeface="宋体" pitchFamily="2" charset="-122"/>
                <a:ea typeface="宋体" pitchFamily="2" charset="-122"/>
              </a:rPr>
              <a:t>曲率可以通过计算在该点位置尺度的</a:t>
            </a:r>
            <a:r>
              <a:rPr lang="en-US" altLang="zh-CN" sz="2800" dirty="0" smtClean="0">
                <a:latin typeface="宋体" pitchFamily="2" charset="-122"/>
                <a:ea typeface="宋体" pitchFamily="2" charset="-122"/>
              </a:rPr>
              <a:t>2×2</a:t>
            </a:r>
            <a:r>
              <a:rPr lang="zh-CN" altLang="en-US" sz="2800" dirty="0" smtClean="0">
                <a:latin typeface="宋体" pitchFamily="2" charset="-122"/>
                <a:ea typeface="宋体" pitchFamily="2" charset="-122"/>
              </a:rPr>
              <a:t>的</a:t>
            </a:r>
            <a:r>
              <a:rPr lang="en-US" altLang="zh-CN" sz="2800" dirty="0" smtClean="0">
                <a:latin typeface="宋体" pitchFamily="2" charset="-122"/>
                <a:ea typeface="宋体" pitchFamily="2" charset="-122"/>
              </a:rPr>
              <a:t>Hessian</a:t>
            </a:r>
            <a:r>
              <a:rPr lang="zh-CN" altLang="en-US" sz="2800" dirty="0" smtClean="0">
                <a:latin typeface="宋体" pitchFamily="2" charset="-122"/>
                <a:ea typeface="宋体" pitchFamily="2" charset="-122"/>
              </a:rPr>
              <a:t>矩阵</a:t>
            </a:r>
            <a:r>
              <a:rPr lang="zh-CN" altLang="zh-CN" sz="2800" dirty="0" smtClean="0">
                <a:latin typeface="宋体" pitchFamily="2" charset="-122"/>
                <a:ea typeface="宋体" pitchFamily="2" charset="-122"/>
              </a:rPr>
              <a:t>得到</a:t>
            </a:r>
            <a:endParaRPr lang="zh-CN" altLang="en-US" sz="2800" dirty="0" smtClean="0">
              <a:latin typeface="宋体" pitchFamily="2" charset="-122"/>
              <a:ea typeface="宋体" pitchFamily="2" charset="-122"/>
            </a:endParaRPr>
          </a:p>
        </p:txBody>
      </p:sp>
      <p:graphicFrame>
        <p:nvGraphicFramePr>
          <p:cNvPr id="5" name="Object 11"/>
          <p:cNvGraphicFramePr>
            <a:graphicFrameLocks noChangeAspect="1"/>
          </p:cNvGraphicFramePr>
          <p:nvPr>
            <p:extLst>
              <p:ext uri="{D42A27DB-BD31-4B8C-83A1-F6EECF244321}">
                <p14:modId xmlns:p14="http://schemas.microsoft.com/office/powerpoint/2010/main" val="498534005"/>
              </p:ext>
            </p:extLst>
          </p:nvPr>
        </p:nvGraphicFramePr>
        <p:xfrm>
          <a:off x="4751111" y="4599149"/>
          <a:ext cx="2463023" cy="1153220"/>
        </p:xfrm>
        <a:graphic>
          <a:graphicData uri="http://schemas.openxmlformats.org/presentationml/2006/ole">
            <mc:AlternateContent xmlns:mc="http://schemas.openxmlformats.org/markup-compatibility/2006">
              <mc:Choice xmlns:v="urn:schemas-microsoft-com:vml" Requires="v">
                <p:oleObj spid="_x0000_s17434" name="Equation" r:id="rId3" imgW="1040948" imgH="482391" progId="">
                  <p:embed/>
                </p:oleObj>
              </mc:Choice>
              <mc:Fallback>
                <p:oleObj name="Equation" r:id="rId3" imgW="1040948" imgH="48239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111" y="4599149"/>
                        <a:ext cx="2463023" cy="1153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30186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去除不稳定的边缘响应点</a:t>
            </a:r>
            <a:endParaRPr lang="zh-CN" alt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495313412"/>
              </p:ext>
            </p:extLst>
          </p:nvPr>
        </p:nvGraphicFramePr>
        <p:xfrm>
          <a:off x="4300827" y="5881688"/>
          <a:ext cx="1981200" cy="847725"/>
        </p:xfrm>
        <a:graphic>
          <a:graphicData uri="http://schemas.openxmlformats.org/presentationml/2006/ole">
            <mc:AlternateContent xmlns:mc="http://schemas.openxmlformats.org/markup-compatibility/2006">
              <mc:Choice xmlns:v="urn:schemas-microsoft-com:vml" Requires="v">
                <p:oleObj spid="_x0000_s18618" name="Equation" r:id="rId3" imgW="1181100" imgH="508000" progId="">
                  <p:embed/>
                </p:oleObj>
              </mc:Choice>
              <mc:Fallback>
                <p:oleObj name="Equation" r:id="rId3" imgW="1181100" imgH="50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827" y="5881688"/>
                        <a:ext cx="1981200"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Box 5"/>
          <p:cNvSpPr txBox="1">
            <a:spLocks noChangeArrowheads="1"/>
          </p:cNvSpPr>
          <p:nvPr/>
        </p:nvSpPr>
        <p:spPr bwMode="auto">
          <a:xfrm>
            <a:off x="3024973" y="4965901"/>
            <a:ext cx="8326438" cy="889667"/>
          </a:xfrm>
          <a:prstGeom prst="rect">
            <a:avLst/>
          </a:prstGeom>
          <a:noFill/>
          <a:ln w="9525">
            <a:noFill/>
            <a:miter lim="800000"/>
            <a:headEnd/>
            <a:tailEnd/>
          </a:ln>
        </p:spPr>
        <p:txBody>
          <a:bodyPr>
            <a:spAutoFit/>
          </a:bodyPr>
          <a:lstStyle/>
          <a:p>
            <a:pPr eaLnBrk="1" hangingPunct="1">
              <a:lnSpc>
                <a:spcPct val="140000"/>
              </a:lnSpc>
            </a:pPr>
            <a:r>
              <a:rPr lang="en-US" altLang="zh-CN" sz="2000" b="0" dirty="0">
                <a:latin typeface="NeoSans" pitchFamily="50" charset="0"/>
                <a:ea typeface="楷体_GB2312" pitchFamily="49" charset="-122"/>
              </a:rPr>
              <a:t>      </a:t>
            </a:r>
            <a:r>
              <a:rPr lang="en-US" altLang="zh-CN" sz="2000" b="0" dirty="0" smtClean="0">
                <a:latin typeface="NeoSans" pitchFamily="50" charset="0"/>
                <a:ea typeface="楷体_GB2312" pitchFamily="49" charset="-122"/>
              </a:rPr>
              <a:t>  </a:t>
            </a:r>
            <a:r>
              <a:rPr lang="zh-CN" altLang="en-US" sz="2000" dirty="0" smtClean="0">
                <a:latin typeface="宋体" pitchFamily="2" charset="-122"/>
              </a:rPr>
              <a:t>在</a:t>
            </a:r>
            <a:r>
              <a:rPr lang="zh-CN" altLang="en-US" sz="2000" dirty="0">
                <a:latin typeface="宋体" pitchFamily="2" charset="-122"/>
              </a:rPr>
              <a:t>两特征值相等时达最小，随</a:t>
            </a:r>
            <a:r>
              <a:rPr lang="en-US" altLang="zh-CN" sz="2000" dirty="0">
                <a:latin typeface="宋体" pitchFamily="2" charset="-122"/>
              </a:rPr>
              <a:t>r</a:t>
            </a:r>
            <a:r>
              <a:rPr lang="zh-CN" altLang="en-US" sz="2000" dirty="0">
                <a:latin typeface="宋体" pitchFamily="2" charset="-122"/>
              </a:rPr>
              <a:t>的增长而增长。</a:t>
            </a:r>
            <a:r>
              <a:rPr lang="en-US" altLang="zh-CN" sz="2000" dirty="0">
                <a:latin typeface="宋体" pitchFamily="2" charset="-122"/>
              </a:rPr>
              <a:t>Lowe</a:t>
            </a:r>
            <a:r>
              <a:rPr lang="zh-CN" altLang="en-US" sz="2000" dirty="0">
                <a:latin typeface="宋体" pitchFamily="2" charset="-122"/>
              </a:rPr>
              <a:t>论文中建议</a:t>
            </a:r>
            <a:r>
              <a:rPr lang="en-US" altLang="zh-CN" sz="2000" dirty="0">
                <a:latin typeface="宋体" pitchFamily="2" charset="-122"/>
              </a:rPr>
              <a:t>r</a:t>
            </a:r>
            <a:r>
              <a:rPr lang="zh-CN" altLang="en-US" sz="2000" dirty="0">
                <a:latin typeface="宋体" pitchFamily="2" charset="-122"/>
              </a:rPr>
              <a:t>取</a:t>
            </a:r>
            <a:r>
              <a:rPr lang="en-US" altLang="zh-CN" sz="2000" dirty="0">
                <a:latin typeface="宋体" pitchFamily="2" charset="-122"/>
              </a:rPr>
              <a:t>10</a:t>
            </a:r>
            <a:r>
              <a:rPr lang="zh-CN" altLang="en-US" sz="2000" dirty="0">
                <a:latin typeface="宋体" pitchFamily="2" charset="-122"/>
              </a:rPr>
              <a:t>。</a:t>
            </a:r>
          </a:p>
        </p:txBody>
      </p:sp>
      <p:graphicFrame>
        <p:nvGraphicFramePr>
          <p:cNvPr id="6" name="Object 6"/>
          <p:cNvGraphicFramePr>
            <a:graphicFrameLocks noChangeAspect="1"/>
          </p:cNvGraphicFramePr>
          <p:nvPr>
            <p:extLst>
              <p:ext uri="{D42A27DB-BD31-4B8C-83A1-F6EECF244321}">
                <p14:modId xmlns:p14="http://schemas.microsoft.com/office/powerpoint/2010/main" val="3999436683"/>
              </p:ext>
            </p:extLst>
          </p:nvPr>
        </p:nvGraphicFramePr>
        <p:xfrm>
          <a:off x="3224229" y="4985758"/>
          <a:ext cx="1123950" cy="501650"/>
        </p:xfrm>
        <a:graphic>
          <a:graphicData uri="http://schemas.openxmlformats.org/presentationml/2006/ole">
            <mc:AlternateContent xmlns:mc="http://schemas.openxmlformats.org/markup-compatibility/2006">
              <mc:Choice xmlns:v="urn:schemas-microsoft-com:vml" Requires="v">
                <p:oleObj spid="_x0000_s18619" name="Equation" r:id="rId5" imgW="622030" imgH="279279" progId="">
                  <p:embed/>
                </p:oleObj>
              </mc:Choice>
              <mc:Fallback>
                <p:oleObj name="Equation" r:id="rId5" imgW="622030" imgH="27927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4229" y="4985758"/>
                        <a:ext cx="1123950"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1"/>
          <p:cNvGraphicFramePr>
            <a:graphicFrameLocks noChangeAspect="1"/>
          </p:cNvGraphicFramePr>
          <p:nvPr>
            <p:extLst>
              <p:ext uri="{D42A27DB-BD31-4B8C-83A1-F6EECF244321}">
                <p14:modId xmlns:p14="http://schemas.microsoft.com/office/powerpoint/2010/main" val="2053043952"/>
              </p:ext>
            </p:extLst>
          </p:nvPr>
        </p:nvGraphicFramePr>
        <p:xfrm>
          <a:off x="4159539" y="3533775"/>
          <a:ext cx="784225" cy="336550"/>
        </p:xfrm>
        <a:graphic>
          <a:graphicData uri="http://schemas.openxmlformats.org/presentationml/2006/ole">
            <mc:AlternateContent xmlns:mc="http://schemas.openxmlformats.org/markup-compatibility/2006">
              <mc:Choice xmlns:v="urn:schemas-microsoft-com:vml" Requires="v">
                <p:oleObj spid="_x0000_s18620" name="Equation" r:id="rId7" imgW="469696" imgH="203112" progId="">
                  <p:embed/>
                </p:oleObj>
              </mc:Choice>
              <mc:Fallback>
                <p:oleObj name="Equation" r:id="rId7" imgW="469696" imgH="203112"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539" y="3533775"/>
                        <a:ext cx="784225"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2"/>
          <p:cNvGraphicFramePr>
            <a:graphicFrameLocks noChangeAspect="1"/>
          </p:cNvGraphicFramePr>
          <p:nvPr>
            <p:extLst>
              <p:ext uri="{D42A27DB-BD31-4B8C-83A1-F6EECF244321}">
                <p14:modId xmlns:p14="http://schemas.microsoft.com/office/powerpoint/2010/main" val="1679852771"/>
              </p:ext>
            </p:extLst>
          </p:nvPr>
        </p:nvGraphicFramePr>
        <p:xfrm>
          <a:off x="6139152" y="3495675"/>
          <a:ext cx="3182937" cy="847725"/>
        </p:xfrm>
        <a:graphic>
          <a:graphicData uri="http://schemas.openxmlformats.org/presentationml/2006/ole">
            <mc:AlternateContent xmlns:mc="http://schemas.openxmlformats.org/markup-compatibility/2006">
              <mc:Choice xmlns:v="urn:schemas-microsoft-com:vml" Requires="v">
                <p:oleObj spid="_x0000_s18621" name="Equation" r:id="rId9" imgW="1892300" imgH="508000" progId="">
                  <p:embed/>
                </p:oleObj>
              </mc:Choice>
              <mc:Fallback>
                <p:oleObj name="Equation" r:id="rId9" imgW="1892300" imgH="5080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9152" y="3495675"/>
                        <a:ext cx="3182937"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13"/>
          <p:cNvSpPr txBox="1">
            <a:spLocks noChangeArrowheads="1"/>
          </p:cNvSpPr>
          <p:nvPr/>
        </p:nvSpPr>
        <p:spPr bwMode="auto">
          <a:xfrm>
            <a:off x="2592925" y="1751112"/>
            <a:ext cx="8326438" cy="1772793"/>
          </a:xfrm>
          <a:prstGeom prst="rect">
            <a:avLst/>
          </a:prstGeom>
          <a:noFill/>
          <a:ln w="9525">
            <a:noFill/>
            <a:miter lim="800000"/>
            <a:headEnd/>
            <a:tailEnd/>
          </a:ln>
        </p:spPr>
        <p:txBody>
          <a:bodyPr>
            <a:spAutoFit/>
          </a:bodyPr>
          <a:lstStyle/>
          <a:p>
            <a:pPr eaLnBrk="1" hangingPunct="1">
              <a:lnSpc>
                <a:spcPct val="140000"/>
              </a:lnSpc>
            </a:pPr>
            <a:r>
              <a:rPr lang="en-US" altLang="zh-CN" sz="2600" dirty="0" smtClean="0">
                <a:latin typeface="+mn-ea"/>
                <a:ea typeface="+mn-ea"/>
              </a:rPr>
              <a:t>D</a:t>
            </a:r>
            <a:r>
              <a:rPr lang="zh-CN" altLang="en-US" sz="2600" dirty="0">
                <a:latin typeface="+mn-ea"/>
                <a:ea typeface="+mn-ea"/>
              </a:rPr>
              <a:t>的主曲率和</a:t>
            </a:r>
            <a:r>
              <a:rPr lang="en-US" altLang="zh-CN" sz="2600" dirty="0">
                <a:latin typeface="+mn-ea"/>
                <a:ea typeface="+mn-ea"/>
              </a:rPr>
              <a:t>H</a:t>
            </a:r>
            <a:r>
              <a:rPr lang="zh-CN" altLang="en-US" sz="2600" dirty="0">
                <a:latin typeface="+mn-ea"/>
                <a:ea typeface="+mn-ea"/>
              </a:rPr>
              <a:t>的特征值成正比，为了避免直接的计算这些特征值，而只是考虑它们的之间的比率。</a:t>
            </a:r>
            <a:r>
              <a:rPr lang="zh-CN" altLang="en-US" sz="2600" dirty="0" smtClean="0">
                <a:latin typeface="+mn-ea"/>
                <a:ea typeface="+mn-ea"/>
              </a:rPr>
              <a:t>令 为最大特征值</a:t>
            </a:r>
            <a:r>
              <a:rPr lang="en-US" altLang="zh-CN" sz="2600" dirty="0" smtClean="0">
                <a:latin typeface="+mn-ea"/>
                <a:ea typeface="+mn-ea"/>
              </a:rPr>
              <a:t>,</a:t>
            </a:r>
            <a:r>
              <a:rPr lang="zh-CN" altLang="en-US" sz="2600" dirty="0" smtClean="0">
                <a:latin typeface="+mn-ea"/>
                <a:ea typeface="+mn-ea"/>
              </a:rPr>
              <a:t>  为</a:t>
            </a:r>
            <a:r>
              <a:rPr lang="zh-CN" altLang="en-US" sz="2600" dirty="0">
                <a:latin typeface="+mn-ea"/>
                <a:ea typeface="+mn-ea"/>
              </a:rPr>
              <a:t>最小的特征值，则</a:t>
            </a:r>
          </a:p>
        </p:txBody>
      </p:sp>
      <p:graphicFrame>
        <p:nvGraphicFramePr>
          <p:cNvPr id="10" name="Object 14"/>
          <p:cNvGraphicFramePr>
            <a:graphicFrameLocks noChangeAspect="1"/>
          </p:cNvGraphicFramePr>
          <p:nvPr>
            <p:extLst>
              <p:ext uri="{D42A27DB-BD31-4B8C-83A1-F6EECF244321}">
                <p14:modId xmlns:p14="http://schemas.microsoft.com/office/powerpoint/2010/main" val="492122540"/>
              </p:ext>
            </p:extLst>
          </p:nvPr>
        </p:nvGraphicFramePr>
        <p:xfrm>
          <a:off x="9217661" y="2543200"/>
          <a:ext cx="255587" cy="239712"/>
        </p:xfrm>
        <a:graphic>
          <a:graphicData uri="http://schemas.openxmlformats.org/presentationml/2006/ole">
            <mc:AlternateContent xmlns:mc="http://schemas.openxmlformats.org/markup-compatibility/2006">
              <mc:Choice xmlns:v="urn:schemas-microsoft-com:vml" Requires="v">
                <p:oleObj spid="_x0000_s18622" name="Equation" r:id="rId11" imgW="152334" imgH="139639" progId="">
                  <p:embed/>
                </p:oleObj>
              </mc:Choice>
              <mc:Fallback>
                <p:oleObj name="Equation" r:id="rId11" imgW="152334" imgH="139639"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17661" y="2543200"/>
                        <a:ext cx="255587" cy="239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5"/>
          <p:cNvGraphicFramePr>
            <a:graphicFrameLocks noChangeAspect="1"/>
          </p:cNvGraphicFramePr>
          <p:nvPr>
            <p:extLst>
              <p:ext uri="{D42A27DB-BD31-4B8C-83A1-F6EECF244321}">
                <p14:modId xmlns:p14="http://schemas.microsoft.com/office/powerpoint/2010/main" val="1888148089"/>
              </p:ext>
            </p:extLst>
          </p:nvPr>
        </p:nvGraphicFramePr>
        <p:xfrm>
          <a:off x="3529029" y="3047256"/>
          <a:ext cx="257175" cy="336550"/>
        </p:xfrm>
        <a:graphic>
          <a:graphicData uri="http://schemas.openxmlformats.org/presentationml/2006/ole">
            <mc:AlternateContent xmlns:mc="http://schemas.openxmlformats.org/markup-compatibility/2006">
              <mc:Choice xmlns:v="urn:schemas-microsoft-com:vml" Requires="v">
                <p:oleObj spid="_x0000_s18623" name="Equation" r:id="rId13" imgW="152268" imgH="203024" progId="">
                  <p:embed/>
                </p:oleObj>
              </mc:Choice>
              <mc:Fallback>
                <p:oleObj name="Equation" r:id="rId13" imgW="152268" imgH="203024"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9029" y="3047256"/>
                        <a:ext cx="257175"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6"/>
          <p:cNvGraphicFramePr>
            <a:graphicFrameLocks noChangeAspect="1"/>
          </p:cNvGraphicFramePr>
          <p:nvPr>
            <p:extLst>
              <p:ext uri="{D42A27DB-BD31-4B8C-83A1-F6EECF244321}">
                <p14:modId xmlns:p14="http://schemas.microsoft.com/office/powerpoint/2010/main" val="1599714063"/>
              </p:ext>
            </p:extLst>
          </p:nvPr>
        </p:nvGraphicFramePr>
        <p:xfrm>
          <a:off x="3537239" y="4329113"/>
          <a:ext cx="1927225" cy="419100"/>
        </p:xfrm>
        <a:graphic>
          <a:graphicData uri="http://schemas.openxmlformats.org/presentationml/2006/ole">
            <mc:AlternateContent xmlns:mc="http://schemas.openxmlformats.org/markup-compatibility/2006">
              <mc:Choice xmlns:v="urn:schemas-microsoft-com:vml" Requires="v">
                <p:oleObj spid="_x0000_s18624" name="Equation" r:id="rId15" imgW="1167893" imgH="253890" progId="">
                  <p:embed/>
                </p:oleObj>
              </mc:Choice>
              <mc:Fallback>
                <p:oleObj name="Equation" r:id="rId15" imgW="1167893" imgH="25389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37239" y="4329113"/>
                        <a:ext cx="19272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7"/>
          <p:cNvGraphicFramePr>
            <a:graphicFrameLocks noChangeAspect="1"/>
          </p:cNvGraphicFramePr>
          <p:nvPr>
            <p:extLst>
              <p:ext uri="{D42A27DB-BD31-4B8C-83A1-F6EECF244321}">
                <p14:modId xmlns:p14="http://schemas.microsoft.com/office/powerpoint/2010/main" val="1333647081"/>
              </p:ext>
            </p:extLst>
          </p:nvPr>
        </p:nvGraphicFramePr>
        <p:xfrm>
          <a:off x="6282027" y="4500364"/>
          <a:ext cx="3143250" cy="419100"/>
        </p:xfrm>
        <a:graphic>
          <a:graphicData uri="http://schemas.openxmlformats.org/presentationml/2006/ole">
            <mc:AlternateContent xmlns:mc="http://schemas.openxmlformats.org/markup-compatibility/2006">
              <mc:Choice xmlns:v="urn:schemas-microsoft-com:vml" Requires="v">
                <p:oleObj spid="_x0000_s18625" name="Equation" r:id="rId17" imgW="1905000" imgH="254000" progId="">
                  <p:embed/>
                </p:oleObj>
              </mc:Choice>
              <mc:Fallback>
                <p:oleObj name="Equation" r:id="rId17" imgW="1905000" imgH="254000"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2027" y="4500364"/>
                        <a:ext cx="31432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18"/>
          <p:cNvSpPr>
            <a:spLocks noChangeArrowheads="1"/>
          </p:cNvSpPr>
          <p:nvPr/>
        </p:nvSpPr>
        <p:spPr bwMode="auto">
          <a:xfrm>
            <a:off x="6455064" y="6143625"/>
            <a:ext cx="3644900" cy="396875"/>
          </a:xfrm>
          <a:prstGeom prst="rect">
            <a:avLst/>
          </a:prstGeom>
          <a:noFill/>
          <a:ln w="9525">
            <a:noFill/>
            <a:miter lim="800000"/>
            <a:headEnd/>
            <a:tailEnd/>
          </a:ln>
        </p:spPr>
        <p:txBody>
          <a:bodyPr>
            <a:spAutoFit/>
          </a:bodyPr>
          <a:lstStyle/>
          <a:p>
            <a:r>
              <a:rPr lang="zh-CN" altLang="en-US" sz="2000" dirty="0">
                <a:latin typeface="+mn-ea"/>
                <a:ea typeface="+mn-ea"/>
              </a:rPr>
              <a:t>时将关键点保留，反之剔除</a:t>
            </a:r>
          </a:p>
        </p:txBody>
      </p:sp>
    </p:spTree>
    <p:extLst>
      <p:ext uri="{BB962C8B-B14F-4D97-AF65-F5344CB8AC3E}">
        <p14:creationId xmlns:p14="http://schemas.microsoft.com/office/powerpoint/2010/main" val="35522287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zh-CN" altLang="en-US" b="1" dirty="0">
                <a:solidFill>
                  <a:srgbClr val="C00000"/>
                </a:solidFill>
              </a:rPr>
              <a:t>实例</a:t>
            </a:r>
            <a:endParaRPr lang="zh-CN" altLang="en-US" dirty="0"/>
          </a:p>
        </p:txBody>
      </p:sp>
      <p:sp>
        <p:nvSpPr>
          <p:cNvPr id="4" name="TextBox 5"/>
          <p:cNvSpPr txBox="1"/>
          <p:nvPr/>
        </p:nvSpPr>
        <p:spPr>
          <a:xfrm>
            <a:off x="8552284" y="5085928"/>
            <a:ext cx="2952328" cy="369332"/>
          </a:xfrm>
          <a:prstGeom prst="rect">
            <a:avLst/>
          </a:prstGeom>
          <a:noFill/>
        </p:spPr>
        <p:txBody>
          <a:bodyPr wrap="square" rtlCol="0">
            <a:spAutoFit/>
          </a:bodyPr>
          <a:lstStyle/>
          <a:p>
            <a:r>
              <a:rPr lang="zh-CN" altLang="en-US" dirty="0" smtClean="0"/>
              <a:t>去除边界响应后的关键点</a:t>
            </a:r>
            <a:endParaRPr lang="zh-CN" alt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80276" y="2133600"/>
            <a:ext cx="2736000" cy="273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3612" y="2133600"/>
            <a:ext cx="2736304" cy="2736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5940" y="2133600"/>
            <a:ext cx="2736304" cy="2736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TextBox 9"/>
          <p:cNvSpPr txBox="1"/>
          <p:nvPr/>
        </p:nvSpPr>
        <p:spPr>
          <a:xfrm>
            <a:off x="5383932" y="5085928"/>
            <a:ext cx="2952328" cy="369332"/>
          </a:xfrm>
          <a:prstGeom prst="rect">
            <a:avLst/>
          </a:prstGeom>
          <a:noFill/>
        </p:spPr>
        <p:txBody>
          <a:bodyPr wrap="square" rtlCol="0">
            <a:spAutoFit/>
          </a:bodyPr>
          <a:lstStyle/>
          <a:p>
            <a:r>
              <a:rPr lang="zh-CN" altLang="en-US" dirty="0" smtClean="0"/>
              <a:t>去除低对比度之后的关键点</a:t>
            </a:r>
            <a:endParaRPr lang="zh-CN" altLang="en-US" dirty="0"/>
          </a:p>
        </p:txBody>
      </p:sp>
      <p:sp>
        <p:nvSpPr>
          <p:cNvPr id="9" name="TextBox 10"/>
          <p:cNvSpPr txBox="1"/>
          <p:nvPr/>
        </p:nvSpPr>
        <p:spPr>
          <a:xfrm>
            <a:off x="2431604" y="5076636"/>
            <a:ext cx="2952328" cy="369332"/>
          </a:xfrm>
          <a:prstGeom prst="rect">
            <a:avLst/>
          </a:prstGeom>
          <a:noFill/>
        </p:spPr>
        <p:txBody>
          <a:bodyPr wrap="square" rtlCol="0">
            <a:spAutoFit/>
          </a:bodyPr>
          <a:lstStyle/>
          <a:p>
            <a:r>
              <a:rPr lang="zh-CN" altLang="en-US" dirty="0"/>
              <a:t>没</a:t>
            </a:r>
            <a:r>
              <a:rPr lang="zh-CN" altLang="en-US" dirty="0" smtClean="0"/>
              <a:t>有进行任何处理的关键点</a:t>
            </a:r>
            <a:endParaRPr lang="zh-CN" altLang="en-US" dirty="0"/>
          </a:p>
        </p:txBody>
      </p:sp>
    </p:spTree>
    <p:extLst>
      <p:ext uri="{BB962C8B-B14F-4D97-AF65-F5344CB8AC3E}">
        <p14:creationId xmlns:p14="http://schemas.microsoft.com/office/powerpoint/2010/main" val="26242573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算法实现</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sz="2800" dirty="0">
                <a:solidFill>
                  <a:srgbClr val="FF0000"/>
                </a:solidFill>
                <a:latin typeface="幼圆" pitchFamily="49" charset="-122"/>
              </a:rPr>
              <a:t> </a:t>
            </a:r>
            <a:r>
              <a:rPr lang="zh-CN" altLang="en-US" sz="2800" dirty="0">
                <a:solidFill>
                  <a:schemeClr val="bg1">
                    <a:lumMod val="65000"/>
                  </a:schemeClr>
                </a:solidFill>
                <a:latin typeface="幼圆" pitchFamily="49" charset="-122"/>
              </a:rPr>
              <a:t>尺度空间极值点的检测</a:t>
            </a:r>
            <a:endParaRPr lang="en-US" altLang="zh-CN" sz="2800" dirty="0">
              <a:solidFill>
                <a:schemeClr val="bg1">
                  <a:lumMod val="65000"/>
                </a:schemeClr>
              </a:solidFill>
              <a:latin typeface="幼圆" pitchFamily="49" charset="-122"/>
            </a:endParaRPr>
          </a:p>
          <a:p>
            <a:pPr>
              <a:buFont typeface="Wingdings" panose="05000000000000000000" pitchFamily="2" charset="2"/>
              <a:buChar char="l"/>
            </a:pPr>
            <a:r>
              <a:rPr lang="zh-CN" altLang="en-US" sz="2800" dirty="0">
                <a:solidFill>
                  <a:schemeClr val="bg1">
                    <a:lumMod val="65000"/>
                  </a:schemeClr>
                </a:solidFill>
                <a:latin typeface="幼圆" pitchFamily="49" charset="-122"/>
              </a:rPr>
              <a:t> 精确定位关键点位置</a:t>
            </a:r>
            <a:endParaRPr lang="en-US" altLang="zh-CN" sz="2800" dirty="0">
              <a:solidFill>
                <a:schemeClr val="bg1">
                  <a:lumMod val="65000"/>
                </a:schemeClr>
              </a:solidFill>
              <a:latin typeface="幼圆" pitchFamily="49" charset="-122"/>
            </a:endParaRPr>
          </a:p>
          <a:p>
            <a:pPr>
              <a:buFont typeface="Wingdings" panose="05000000000000000000" pitchFamily="2" charset="2"/>
              <a:buChar char="l"/>
            </a:pPr>
            <a:r>
              <a:rPr lang="zh-CN" altLang="en-US" sz="2800" dirty="0">
                <a:solidFill>
                  <a:schemeClr val="bg1">
                    <a:lumMod val="65000"/>
                  </a:schemeClr>
                </a:solidFill>
                <a:latin typeface="幼圆" pitchFamily="49" charset="-122"/>
              </a:rPr>
              <a:t> </a:t>
            </a:r>
            <a:r>
              <a:rPr lang="zh-CN" altLang="en-US" sz="2800" dirty="0">
                <a:latin typeface="幼圆" pitchFamily="49" charset="-122"/>
              </a:rPr>
              <a:t>计算特征点的方向</a:t>
            </a:r>
            <a:endParaRPr lang="en-US" altLang="zh-CN" sz="2800" dirty="0">
              <a:latin typeface="幼圆" pitchFamily="49" charset="-122"/>
            </a:endParaRPr>
          </a:p>
          <a:p>
            <a:pPr>
              <a:buFont typeface="Wingdings" panose="05000000000000000000" pitchFamily="2" charset="2"/>
              <a:buChar char="l"/>
            </a:pPr>
            <a:r>
              <a:rPr lang="zh-CN" altLang="en-US" sz="2800" dirty="0">
                <a:latin typeface="幼圆" pitchFamily="49" charset="-122"/>
              </a:rPr>
              <a:t> </a:t>
            </a:r>
            <a:r>
              <a:rPr lang="zh-CN" altLang="en-US" sz="2800" dirty="0">
                <a:solidFill>
                  <a:schemeClr val="bg1">
                    <a:lumMod val="65000"/>
                  </a:schemeClr>
                </a:solidFill>
                <a:latin typeface="幼圆" pitchFamily="49" charset="-122"/>
              </a:rPr>
              <a:t>生成</a:t>
            </a:r>
            <a:r>
              <a:rPr lang="en-US" altLang="zh-CN" sz="2800" dirty="0">
                <a:solidFill>
                  <a:schemeClr val="bg1">
                    <a:lumMod val="65000"/>
                  </a:schemeClr>
                </a:solidFill>
                <a:latin typeface="幼圆" pitchFamily="49" charset="-122"/>
              </a:rPr>
              <a:t>SIFT</a:t>
            </a:r>
            <a:r>
              <a:rPr lang="zh-CN" altLang="en-US" sz="2800" dirty="0">
                <a:solidFill>
                  <a:schemeClr val="bg1">
                    <a:lumMod val="65000"/>
                  </a:schemeClr>
                </a:solidFill>
                <a:latin typeface="幼圆" pitchFamily="49" charset="-122"/>
              </a:rPr>
              <a:t>特征向量</a:t>
            </a:r>
          </a:p>
          <a:p>
            <a:endParaRPr lang="zh-CN" altLang="en-US" dirty="0"/>
          </a:p>
        </p:txBody>
      </p:sp>
    </p:spTree>
    <p:extLst>
      <p:ext uri="{BB962C8B-B14F-4D97-AF65-F5344CB8AC3E}">
        <p14:creationId xmlns:p14="http://schemas.microsoft.com/office/powerpoint/2010/main" val="39958364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zh-CN" altLang="en-US" b="1" dirty="0" smtClean="0">
                <a:solidFill>
                  <a:srgbClr val="C00000"/>
                </a:solidFill>
              </a:rPr>
              <a:t>计算特征点的方向</a:t>
            </a:r>
            <a:endParaRPr lang="zh-CN" altLang="en-US" dirty="0"/>
          </a:p>
        </p:txBody>
      </p:sp>
      <mc:AlternateContent xmlns:mc="http://schemas.openxmlformats.org/markup-compatibility/2006" xmlns:a14="http://schemas.microsoft.com/office/drawing/2010/main">
        <mc:Choice Requires="a14">
          <p:sp>
            <p:nvSpPr>
              <p:cNvPr id="4" name="内容占位符 2"/>
              <p:cNvSpPr>
                <a:spLocks noGrp="1"/>
              </p:cNvSpPr>
              <p:nvPr>
                <p:ph idx="1"/>
              </p:nvPr>
            </p:nvSpPr>
            <p:spPr>
              <a:xfrm>
                <a:off x="2398540" y="2033954"/>
                <a:ext cx="8743071" cy="4389120"/>
              </a:xfrm>
            </p:spPr>
            <p:txBody>
              <a:bodyPr>
                <a:normAutofit/>
              </a:bodyPr>
              <a:lstStyle/>
              <a:p>
                <a:pPr eaLnBrk="1" hangingPunct="1">
                  <a:buFont typeface="Wingdings" panose="05000000000000000000" pitchFamily="2" charset="2"/>
                  <a:buChar char="l"/>
                </a:pPr>
                <a:r>
                  <a:rPr lang="zh-CN" altLang="en-US" sz="2800" dirty="0" smtClean="0"/>
                  <a:t>旋转不变性。</a:t>
                </a:r>
                <a:endParaRPr lang="en-US" altLang="zh-CN" sz="2800" dirty="0" smtClean="0"/>
              </a:p>
              <a:p>
                <a:pPr eaLnBrk="1" hangingPunct="1"/>
                <a:endParaRPr lang="en-US" altLang="zh-CN" sz="3200" dirty="0" smtClean="0"/>
              </a:p>
              <a:p>
                <a:pPr eaLnBrk="1" hangingPunct="1"/>
                <a:endParaRPr lang="en-US" altLang="zh-CN" sz="3200" dirty="0" smtClean="0"/>
              </a:p>
              <a:p>
                <a:pPr eaLnBrk="1" hangingPunct="1"/>
                <a:endParaRPr lang="en-US" altLang="zh-CN" sz="3200" dirty="0" smtClean="0"/>
              </a:p>
              <a:p>
                <a:pPr eaLnBrk="1" hangingPunct="1">
                  <a:buFont typeface="Wingdings" panose="05000000000000000000" pitchFamily="2" charset="2"/>
                  <a:buChar char="l"/>
                </a:pPr>
                <a:r>
                  <a:rPr lang="zh-CN" altLang="en-US" sz="2800" dirty="0" smtClean="0"/>
                  <a:t>以关键点为中心的邻域窗口内用直方图统计邻域像素的梯度方向。梯度直方图的范围是</a:t>
                </a:r>
                <a:r>
                  <a:rPr lang="en-US" altLang="zh-CN" sz="2800" dirty="0" smtClean="0"/>
                  <a:t>0</a:t>
                </a:r>
                <a14:m>
                  <m:oMath xmlns:m="http://schemas.openxmlformats.org/officeDocument/2006/math">
                    <m:r>
                      <a:rPr lang="en-US" altLang="zh-CN" sz="2800" i="1" smtClean="0">
                        <a:latin typeface="Cambria Math" panose="02040503050406030204" pitchFamily="18" charset="0"/>
                        <a:ea typeface="Cambria Math" panose="02040503050406030204" pitchFamily="18" charset="0"/>
                      </a:rPr>
                      <m:t>~</m:t>
                    </m:r>
                  </m:oMath>
                </a14:m>
                <a:r>
                  <a:rPr lang="en-US" altLang="zh-CN" sz="2800" dirty="0" smtClean="0"/>
                  <a:t>360</a:t>
                </a:r>
                <a:r>
                  <a:rPr lang="zh-CN" altLang="en-US" sz="2800" dirty="0" smtClean="0"/>
                  <a:t>度，其中每</a:t>
                </a:r>
                <a:r>
                  <a:rPr lang="en-US" altLang="zh-CN" sz="2800" dirty="0" smtClean="0"/>
                  <a:t>10</a:t>
                </a:r>
                <a:r>
                  <a:rPr lang="zh-CN" altLang="en-US" sz="2800" dirty="0" smtClean="0"/>
                  <a:t>度一个柱，总共</a:t>
                </a:r>
                <a:r>
                  <a:rPr lang="en-US" altLang="zh-CN" sz="2800" dirty="0" smtClean="0"/>
                  <a:t>36</a:t>
                </a:r>
                <a:r>
                  <a:rPr lang="zh-CN" altLang="en-US" sz="2800" dirty="0" smtClean="0"/>
                  <a:t>个柱。</a:t>
                </a:r>
              </a:p>
            </p:txBody>
          </p:sp>
        </mc:Choice>
        <mc:Fallback xmlns="">
          <p:sp>
            <p:nvSpPr>
              <p:cNvPr id="4" name="内容占位符 2"/>
              <p:cNvSpPr>
                <a:spLocks noGrp="1" noRot="1" noChangeAspect="1" noMove="1" noResize="1" noEditPoints="1" noAdjustHandles="1" noChangeArrowheads="1" noChangeShapeType="1" noTextEdit="1"/>
              </p:cNvSpPr>
              <p:nvPr>
                <p:ph idx="1"/>
              </p:nvPr>
            </p:nvSpPr>
            <p:spPr>
              <a:xfrm>
                <a:off x="2398540" y="2033954"/>
                <a:ext cx="8743071" cy="4389120"/>
              </a:xfrm>
              <a:blipFill rotWithShape="0">
                <a:blip r:embed="rId4"/>
                <a:stretch>
                  <a:fillRect l="-1185" t="-1806" r="-976"/>
                </a:stretch>
              </a:blipFill>
            </p:spPr>
            <p:txBody>
              <a:bodyPr/>
              <a:lstStyle/>
              <a:p>
                <a:r>
                  <a:rPr lang="zh-CN" altLang="en-US">
                    <a:noFill/>
                  </a:rPr>
                  <a:t> </a:t>
                </a:r>
              </a:p>
            </p:txBody>
          </p:sp>
        </mc:Fallback>
      </mc:AlternateContent>
      <p:graphicFrame>
        <p:nvGraphicFramePr>
          <p:cNvPr id="5" name="Object 11"/>
          <p:cNvGraphicFramePr>
            <a:graphicFrameLocks noChangeAspect="1"/>
          </p:cNvGraphicFramePr>
          <p:nvPr>
            <p:extLst>
              <p:ext uri="{D42A27DB-BD31-4B8C-83A1-F6EECF244321}">
                <p14:modId xmlns:p14="http://schemas.microsoft.com/office/powerpoint/2010/main" val="3502030197"/>
              </p:ext>
            </p:extLst>
          </p:nvPr>
        </p:nvGraphicFramePr>
        <p:xfrm>
          <a:off x="4338466" y="2773288"/>
          <a:ext cx="6584950" cy="538162"/>
        </p:xfrm>
        <a:graphic>
          <a:graphicData uri="http://schemas.openxmlformats.org/presentationml/2006/ole">
            <mc:AlternateContent xmlns:mc="http://schemas.openxmlformats.org/markup-compatibility/2006">
              <mc:Choice xmlns:v="urn:schemas-microsoft-com:vml" Requires="v">
                <p:oleObj spid="_x0000_s19500" name="Equation" r:id="rId5" imgW="4076700" imgH="330200" progId="">
                  <p:embed/>
                </p:oleObj>
              </mc:Choice>
              <mc:Fallback>
                <p:oleObj name="Equation" r:id="rId5" imgW="4076700" imgH="3302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466" y="2773288"/>
                        <a:ext cx="6584950"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3"/>
          <p:cNvGraphicFramePr>
            <a:graphicFrameLocks noChangeAspect="1"/>
          </p:cNvGraphicFramePr>
          <p:nvPr>
            <p:extLst>
              <p:ext uri="{D42A27DB-BD31-4B8C-83A1-F6EECF244321}">
                <p14:modId xmlns:p14="http://schemas.microsoft.com/office/powerpoint/2010/main" val="1620816285"/>
              </p:ext>
            </p:extLst>
          </p:nvPr>
        </p:nvGraphicFramePr>
        <p:xfrm>
          <a:off x="4352754" y="3503587"/>
          <a:ext cx="4079875" cy="815975"/>
        </p:xfrm>
        <a:graphic>
          <a:graphicData uri="http://schemas.openxmlformats.org/presentationml/2006/ole">
            <mc:AlternateContent xmlns:mc="http://schemas.openxmlformats.org/markup-compatibility/2006">
              <mc:Choice xmlns:v="urn:schemas-microsoft-com:vml" Requires="v">
                <p:oleObj spid="_x0000_s19501" name="Equation" r:id="rId7" imgW="2527300" imgH="508000" progId="">
                  <p:embed/>
                </p:oleObj>
              </mc:Choice>
              <mc:Fallback>
                <p:oleObj name="Equation" r:id="rId7" imgW="2527300" imgH="5080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2754" y="3503587"/>
                        <a:ext cx="4079875"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16"/>
          <p:cNvSpPr txBox="1">
            <a:spLocks noChangeArrowheads="1"/>
          </p:cNvSpPr>
          <p:nvPr/>
        </p:nvSpPr>
        <p:spPr bwMode="auto">
          <a:xfrm>
            <a:off x="2984949" y="2807394"/>
            <a:ext cx="1981200" cy="519113"/>
          </a:xfrm>
          <a:prstGeom prst="rect">
            <a:avLst/>
          </a:prstGeom>
          <a:noFill/>
          <a:ln w="9525">
            <a:noFill/>
            <a:miter lim="800000"/>
            <a:headEnd/>
            <a:tailEnd/>
          </a:ln>
        </p:spPr>
        <p:txBody>
          <a:bodyPr>
            <a:spAutoFit/>
          </a:bodyPr>
          <a:lstStyle/>
          <a:p>
            <a:pPr eaLnBrk="1" hangingPunct="1">
              <a:lnSpc>
                <a:spcPct val="140000"/>
              </a:lnSpc>
            </a:pPr>
            <a:r>
              <a:rPr lang="zh-CN" altLang="en-US" sz="2000" b="0" dirty="0">
                <a:latin typeface="NeoSans" pitchFamily="50" charset="0"/>
                <a:ea typeface="楷体_GB2312" pitchFamily="49" charset="-122"/>
              </a:rPr>
              <a:t>梯度幅值：</a:t>
            </a:r>
          </a:p>
        </p:txBody>
      </p:sp>
      <p:sp>
        <p:nvSpPr>
          <p:cNvPr id="8" name="Text Box 17"/>
          <p:cNvSpPr txBox="1">
            <a:spLocks noChangeArrowheads="1"/>
          </p:cNvSpPr>
          <p:nvPr/>
        </p:nvSpPr>
        <p:spPr bwMode="auto">
          <a:xfrm>
            <a:off x="2984949" y="3584425"/>
            <a:ext cx="1608138" cy="519113"/>
          </a:xfrm>
          <a:prstGeom prst="rect">
            <a:avLst/>
          </a:prstGeom>
          <a:noFill/>
          <a:ln w="9525">
            <a:noFill/>
            <a:miter lim="800000"/>
            <a:headEnd/>
            <a:tailEnd/>
          </a:ln>
        </p:spPr>
        <p:txBody>
          <a:bodyPr>
            <a:spAutoFit/>
          </a:bodyPr>
          <a:lstStyle/>
          <a:p>
            <a:pPr eaLnBrk="1" hangingPunct="1">
              <a:lnSpc>
                <a:spcPct val="140000"/>
              </a:lnSpc>
            </a:pPr>
            <a:r>
              <a:rPr lang="zh-CN" altLang="en-US" sz="2000" b="0" dirty="0">
                <a:latin typeface="NeoSans" pitchFamily="50" charset="0"/>
                <a:ea typeface="楷体_GB2312" pitchFamily="49" charset="-122"/>
              </a:rPr>
              <a:t>梯度方向：</a:t>
            </a:r>
          </a:p>
        </p:txBody>
      </p:sp>
    </p:spTree>
    <p:extLst>
      <p:ext uri="{BB962C8B-B14F-4D97-AF65-F5344CB8AC3E}">
        <p14:creationId xmlns:p14="http://schemas.microsoft.com/office/powerpoint/2010/main" val="1377757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计算特征点的方向</a:t>
            </a:r>
            <a:endParaRPr lang="zh-CN" altLang="en-US" dirty="0"/>
          </a:p>
        </p:txBody>
      </p:sp>
      <p:sp>
        <p:nvSpPr>
          <p:cNvPr id="4" name="内容占位符 2"/>
          <p:cNvSpPr>
            <a:spLocks noGrp="1"/>
          </p:cNvSpPr>
          <p:nvPr>
            <p:ph idx="1"/>
          </p:nvPr>
        </p:nvSpPr>
        <p:spPr>
          <a:xfrm>
            <a:off x="2592925" y="1905000"/>
            <a:ext cx="8801906" cy="2188699"/>
          </a:xfrm>
        </p:spPr>
        <p:txBody>
          <a:bodyPr>
            <a:normAutofit/>
          </a:bodyPr>
          <a:lstStyle/>
          <a:p>
            <a:pPr eaLnBrk="1" hangingPunct="1">
              <a:buFont typeface="Wingdings" panose="05000000000000000000" pitchFamily="2" charset="2"/>
              <a:buChar char="l"/>
            </a:pPr>
            <a:r>
              <a:rPr lang="zh-CN" altLang="en-US" sz="2400" dirty="0" smtClean="0"/>
              <a:t>直方图的峰值则代表了该关键点处邻域梯度的主方向，即作为该关键点的方向。</a:t>
            </a:r>
            <a:endParaRPr lang="en-US" altLang="zh-CN" sz="2400" dirty="0" smtClean="0"/>
          </a:p>
          <a:p>
            <a:pPr eaLnBrk="1" hangingPunct="1">
              <a:buFont typeface="Wingdings" panose="05000000000000000000" pitchFamily="2" charset="2"/>
              <a:buChar char="l"/>
            </a:pPr>
            <a:endParaRPr lang="en-US" altLang="zh-CN" sz="2400" dirty="0" smtClean="0"/>
          </a:p>
          <a:p>
            <a:pPr eaLnBrk="1" hangingPunct="1">
              <a:buFont typeface="Wingdings" panose="05000000000000000000" pitchFamily="2" charset="2"/>
              <a:buChar char="l"/>
            </a:pPr>
            <a:r>
              <a:rPr lang="zh-CN" altLang="en-US" sz="2400" dirty="0" smtClean="0"/>
              <a:t>下图是采用</a:t>
            </a:r>
            <a:r>
              <a:rPr lang="en-US" altLang="zh-CN" sz="2400" dirty="0" smtClean="0"/>
              <a:t>7</a:t>
            </a:r>
            <a:r>
              <a:rPr lang="zh-CN" altLang="en-US" sz="2400" dirty="0" smtClean="0"/>
              <a:t>个柱时使用梯度直方图为关键点确定主方向的示例。邻域半径：</a:t>
            </a:r>
            <a:r>
              <a:rPr lang="en-US" altLang="zh-CN" sz="2400" dirty="0" smtClean="0"/>
              <a:t>r=10</a:t>
            </a:r>
            <a:r>
              <a:rPr lang="zh-CN" altLang="en-US" sz="2400" dirty="0" smtClean="0"/>
              <a:t> 。</a:t>
            </a: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4144" y="4270718"/>
            <a:ext cx="63087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37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4.1.3 </a:t>
            </a:r>
            <a:r>
              <a:rPr lang="zh-CN" altLang="en-US" b="1" dirty="0">
                <a:solidFill>
                  <a:srgbClr val="C00000"/>
                </a:solidFill>
              </a:rPr>
              <a:t>二阶导数算子</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800" dirty="0"/>
              <a:t>模板的基本要求是对应中心像素的系数应是正的，而对应中心像素邻近像素的系数应是负的，且所有系数的总和应该是</a:t>
            </a:r>
            <a:r>
              <a:rPr lang="zh-CN" altLang="en-US" sz="2800" dirty="0" smtClean="0"/>
              <a:t>零。</a:t>
            </a:r>
            <a:endParaRPr lang="zh-CN" altLang="en-US" sz="2800" dirty="0"/>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6241" y="3815722"/>
            <a:ext cx="39655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0050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zh-CN" altLang="en-US" b="1" dirty="0" smtClean="0">
                <a:solidFill>
                  <a:srgbClr val="C00000"/>
                </a:solidFill>
              </a:rPr>
              <a:t>两点注意</a:t>
            </a:r>
            <a:endParaRPr lang="zh-CN" altLang="en-US" dirty="0"/>
          </a:p>
        </p:txBody>
      </p:sp>
      <p:sp>
        <p:nvSpPr>
          <p:cNvPr id="4" name="内容占位符 2"/>
          <p:cNvSpPr>
            <a:spLocks noGrp="1"/>
          </p:cNvSpPr>
          <p:nvPr>
            <p:ph idx="1"/>
          </p:nvPr>
        </p:nvSpPr>
        <p:spPr>
          <a:xfrm>
            <a:off x="2187525" y="1905000"/>
            <a:ext cx="8757139" cy="4389120"/>
          </a:xfrm>
        </p:spPr>
        <p:txBody>
          <a:bodyPr>
            <a:normAutofit/>
          </a:bodyPr>
          <a:lstStyle/>
          <a:p>
            <a:pPr eaLnBrk="1" hangingPunct="1">
              <a:buFont typeface="Wingdings" panose="05000000000000000000" pitchFamily="2" charset="2"/>
              <a:buChar char="l"/>
            </a:pPr>
            <a:r>
              <a:rPr lang="zh-CN" altLang="en-US" sz="2800" dirty="0" smtClean="0"/>
              <a:t>当存在另一个相当于主峰值</a:t>
            </a:r>
            <a:r>
              <a:rPr lang="en-US" altLang="zh-CN" sz="2800" dirty="0" smtClean="0"/>
              <a:t>80%</a:t>
            </a:r>
            <a:r>
              <a:rPr lang="zh-CN" altLang="en-US" sz="2800" dirty="0" smtClean="0"/>
              <a:t>能量的峰值时，则将这个方向认为是该关键点的辅方向。</a:t>
            </a:r>
            <a:endParaRPr lang="en-US" altLang="zh-CN" sz="2800" dirty="0" smtClean="0"/>
          </a:p>
          <a:p>
            <a:pPr eaLnBrk="1" hangingPunct="1">
              <a:buFont typeface="Wingdings" panose="05000000000000000000" pitchFamily="2" charset="2"/>
              <a:buChar char="l"/>
            </a:pPr>
            <a:endParaRPr lang="en-US" altLang="zh-CN" sz="2800" dirty="0" smtClean="0"/>
          </a:p>
          <a:p>
            <a:pPr eaLnBrk="1" hangingPunct="1">
              <a:buFont typeface="Wingdings" panose="05000000000000000000" pitchFamily="2" charset="2"/>
              <a:buChar char="l"/>
            </a:pPr>
            <a:r>
              <a:rPr lang="zh-CN" altLang="en-US" sz="2800" dirty="0" smtClean="0"/>
              <a:t>一个关键点可能会被指定具有多个方向（一个主方向，一个以上辅方向），这可以增强匹配的鲁棒性。 </a:t>
            </a:r>
          </a:p>
        </p:txBody>
      </p:sp>
    </p:spTree>
    <p:extLst>
      <p:ext uri="{BB962C8B-B14F-4D97-AF65-F5344CB8AC3E}">
        <p14:creationId xmlns:p14="http://schemas.microsoft.com/office/powerpoint/2010/main" val="21785959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算法实现</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sz="2800" dirty="0">
                <a:solidFill>
                  <a:srgbClr val="FF0000"/>
                </a:solidFill>
                <a:latin typeface="幼圆" pitchFamily="49" charset="-122"/>
              </a:rPr>
              <a:t> </a:t>
            </a:r>
            <a:r>
              <a:rPr lang="zh-CN" altLang="en-US" sz="2800" dirty="0">
                <a:solidFill>
                  <a:schemeClr val="bg1">
                    <a:lumMod val="65000"/>
                  </a:schemeClr>
                </a:solidFill>
                <a:latin typeface="幼圆" pitchFamily="49" charset="-122"/>
              </a:rPr>
              <a:t>尺度空间极值点的检测</a:t>
            </a:r>
            <a:endParaRPr lang="en-US" altLang="zh-CN" sz="2800" dirty="0">
              <a:solidFill>
                <a:schemeClr val="bg1">
                  <a:lumMod val="65000"/>
                </a:schemeClr>
              </a:solidFill>
              <a:latin typeface="幼圆" pitchFamily="49" charset="-122"/>
            </a:endParaRPr>
          </a:p>
          <a:p>
            <a:pPr>
              <a:buFont typeface="Wingdings" panose="05000000000000000000" pitchFamily="2" charset="2"/>
              <a:buChar char="l"/>
            </a:pPr>
            <a:r>
              <a:rPr lang="zh-CN" altLang="en-US" sz="2800" dirty="0">
                <a:solidFill>
                  <a:schemeClr val="bg1">
                    <a:lumMod val="65000"/>
                  </a:schemeClr>
                </a:solidFill>
                <a:latin typeface="幼圆" pitchFamily="49" charset="-122"/>
              </a:rPr>
              <a:t> 精确定位关键点位置</a:t>
            </a:r>
            <a:endParaRPr lang="en-US" altLang="zh-CN" sz="2800" dirty="0">
              <a:solidFill>
                <a:schemeClr val="bg1">
                  <a:lumMod val="65000"/>
                </a:schemeClr>
              </a:solidFill>
              <a:latin typeface="幼圆" pitchFamily="49" charset="-122"/>
            </a:endParaRPr>
          </a:p>
          <a:p>
            <a:pPr>
              <a:buFont typeface="Wingdings" panose="05000000000000000000" pitchFamily="2" charset="2"/>
              <a:buChar char="l"/>
            </a:pPr>
            <a:r>
              <a:rPr lang="zh-CN" altLang="en-US" sz="2800" dirty="0">
                <a:solidFill>
                  <a:schemeClr val="bg1">
                    <a:lumMod val="65000"/>
                  </a:schemeClr>
                </a:solidFill>
                <a:latin typeface="幼圆" pitchFamily="49" charset="-122"/>
              </a:rPr>
              <a:t> 计算特征点的方向</a:t>
            </a:r>
            <a:endParaRPr lang="en-US" altLang="zh-CN" sz="2800" dirty="0">
              <a:solidFill>
                <a:schemeClr val="bg1">
                  <a:lumMod val="65000"/>
                </a:schemeClr>
              </a:solidFill>
              <a:latin typeface="幼圆" pitchFamily="49" charset="-122"/>
            </a:endParaRPr>
          </a:p>
          <a:p>
            <a:pPr>
              <a:buFont typeface="Wingdings" panose="05000000000000000000" pitchFamily="2" charset="2"/>
              <a:buChar char="l"/>
            </a:pPr>
            <a:r>
              <a:rPr lang="zh-CN" altLang="en-US" sz="2800" dirty="0">
                <a:latin typeface="幼圆" pitchFamily="49" charset="-122"/>
              </a:rPr>
              <a:t> 生成</a:t>
            </a:r>
            <a:r>
              <a:rPr lang="en-US" altLang="zh-CN" sz="2800" dirty="0">
                <a:latin typeface="幼圆" pitchFamily="49" charset="-122"/>
              </a:rPr>
              <a:t>SIFT</a:t>
            </a:r>
            <a:r>
              <a:rPr lang="zh-CN" altLang="en-US" sz="2800" dirty="0">
                <a:latin typeface="幼圆" pitchFamily="49" charset="-122"/>
              </a:rPr>
              <a:t>特征向量</a:t>
            </a:r>
          </a:p>
          <a:p>
            <a:endParaRPr lang="zh-CN" altLang="en-US" dirty="0"/>
          </a:p>
        </p:txBody>
      </p:sp>
    </p:spTree>
    <p:extLst>
      <p:ext uri="{BB962C8B-B14F-4D97-AF65-F5344CB8AC3E}">
        <p14:creationId xmlns:p14="http://schemas.microsoft.com/office/powerpoint/2010/main" val="27859366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zh-CN" altLang="en-US" b="1" dirty="0" smtClean="0">
                <a:solidFill>
                  <a:srgbClr val="C00000"/>
                </a:solidFill>
              </a:rPr>
              <a:t>生成</a:t>
            </a:r>
            <a:r>
              <a:rPr lang="en-US" altLang="zh-CN" b="1" dirty="0" smtClean="0">
                <a:solidFill>
                  <a:srgbClr val="C00000"/>
                </a:solidFill>
              </a:rPr>
              <a:t>SIFT</a:t>
            </a:r>
            <a:r>
              <a:rPr lang="zh-CN" altLang="en-US" b="1" dirty="0" smtClean="0">
                <a:solidFill>
                  <a:srgbClr val="C00000"/>
                </a:solidFill>
              </a:rPr>
              <a:t>特征向量</a:t>
            </a:r>
            <a:endParaRPr lang="zh-CN" altLang="en-US" dirty="0"/>
          </a:p>
        </p:txBody>
      </p:sp>
      <p:sp>
        <p:nvSpPr>
          <p:cNvPr id="4" name="内容占位符 2"/>
          <p:cNvSpPr>
            <a:spLocks noGrp="1"/>
          </p:cNvSpPr>
          <p:nvPr>
            <p:ph idx="1"/>
          </p:nvPr>
        </p:nvSpPr>
        <p:spPr>
          <a:xfrm>
            <a:off x="2592925" y="1910862"/>
            <a:ext cx="8229600" cy="3758418"/>
          </a:xfrm>
        </p:spPr>
        <p:txBody>
          <a:bodyPr>
            <a:normAutofit/>
          </a:bodyPr>
          <a:lstStyle/>
          <a:p>
            <a:pPr eaLnBrk="1" hangingPunct="1">
              <a:buFont typeface="Wingdings" panose="05000000000000000000" pitchFamily="2" charset="2"/>
              <a:buChar char="l"/>
            </a:pPr>
            <a:r>
              <a:rPr lang="zh-CN" altLang="en-US" sz="2800" dirty="0" smtClean="0"/>
              <a:t>至此，图像的关键点已检测完毕，每个关键点有三个信息：位置、所处尺度、方向。由此可以确定一个</a:t>
            </a:r>
            <a:r>
              <a:rPr lang="en-US" altLang="zh-CN" sz="2800" dirty="0" smtClean="0"/>
              <a:t>SIFT</a:t>
            </a:r>
            <a:r>
              <a:rPr lang="zh-CN" altLang="en-US" sz="2800" dirty="0" smtClean="0"/>
              <a:t>特征区域。</a:t>
            </a:r>
            <a:endParaRPr lang="en-US" altLang="zh-CN" sz="2800" dirty="0" smtClean="0"/>
          </a:p>
          <a:p>
            <a:pPr eaLnBrk="1" hangingPunct="1">
              <a:buFont typeface="Wingdings" panose="05000000000000000000" pitchFamily="2" charset="2"/>
              <a:buChar char="l"/>
            </a:pPr>
            <a:endParaRPr lang="en-US" altLang="zh-CN" sz="2800" dirty="0" smtClean="0"/>
          </a:p>
          <a:p>
            <a:pPr eaLnBrk="1" hangingPunct="1">
              <a:buFont typeface="Wingdings" panose="05000000000000000000" pitchFamily="2" charset="2"/>
              <a:buChar char="l"/>
            </a:pPr>
            <a:r>
              <a:rPr lang="zh-CN" altLang="en-US" sz="2800" dirty="0" smtClean="0"/>
              <a:t>特征向量联合了邻域方向性信息，增强了算法抗噪声的能力，同时对于含有定位误差的特征匹配也提供了较好的容错性。 </a:t>
            </a:r>
          </a:p>
        </p:txBody>
      </p:sp>
    </p:spTree>
    <p:extLst>
      <p:ext uri="{BB962C8B-B14F-4D97-AF65-F5344CB8AC3E}">
        <p14:creationId xmlns:p14="http://schemas.microsoft.com/office/powerpoint/2010/main" val="14680637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生成</a:t>
            </a:r>
            <a:r>
              <a:rPr lang="en-US" altLang="zh-CN" b="1" dirty="0">
                <a:solidFill>
                  <a:srgbClr val="C00000"/>
                </a:solidFill>
              </a:rPr>
              <a:t>SIFT</a:t>
            </a:r>
            <a:r>
              <a:rPr lang="zh-CN" altLang="en-US" b="1" dirty="0">
                <a:solidFill>
                  <a:srgbClr val="C00000"/>
                </a:solidFill>
              </a:rPr>
              <a:t>特征向量</a:t>
            </a:r>
            <a:endParaRPr lang="zh-CN" altLang="en-US" dirty="0"/>
          </a:p>
        </p:txBody>
      </p:sp>
      <p:sp>
        <p:nvSpPr>
          <p:cNvPr id="3" name="内容占位符 2"/>
          <p:cNvSpPr>
            <a:spLocks noGrp="1"/>
          </p:cNvSpPr>
          <p:nvPr>
            <p:ph idx="1"/>
          </p:nvPr>
        </p:nvSpPr>
        <p:spPr>
          <a:xfrm>
            <a:off x="2589212" y="1736188"/>
            <a:ext cx="8915400" cy="3777622"/>
          </a:xfrm>
        </p:spPr>
        <p:txBody>
          <a:bodyPr>
            <a:normAutofit/>
          </a:bodyPr>
          <a:lstStyle/>
          <a:p>
            <a:pPr algn="just">
              <a:buFont typeface="Wingdings" panose="05000000000000000000" pitchFamily="2" charset="2"/>
              <a:buChar char="l"/>
            </a:pPr>
            <a:r>
              <a:rPr lang="zh-CN" altLang="en-US" sz="2400" dirty="0"/>
              <a:t>例如：以关键点为中心取</a:t>
            </a:r>
            <a:r>
              <a:rPr lang="en-US" altLang="zh-CN" sz="2400" dirty="0"/>
              <a:t>8×8</a:t>
            </a:r>
            <a:r>
              <a:rPr lang="zh-CN" altLang="en-US" sz="2400" dirty="0"/>
              <a:t>的</a:t>
            </a:r>
            <a:r>
              <a:rPr lang="zh-CN" altLang="en-US" sz="2400" dirty="0" smtClean="0"/>
              <a:t>窗口。首先</a:t>
            </a:r>
            <a:r>
              <a:rPr lang="zh-CN" altLang="en-US" sz="2400" dirty="0"/>
              <a:t>将每一个像素的梯度方向旋转为特征点的主方向，然后利用高斯平滑滤波为每一个方向做加权，再在每一个子窗口中计算它的方向</a:t>
            </a:r>
            <a:r>
              <a:rPr lang="zh-CN" altLang="en-US" sz="2400" dirty="0" smtClean="0"/>
              <a:t>直方图。</a:t>
            </a:r>
            <a:endParaRPr lang="zh-CN" altLang="en-US" sz="20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4421" y="3185890"/>
            <a:ext cx="67976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3161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生成</a:t>
            </a:r>
            <a:r>
              <a:rPr lang="en-US" altLang="zh-CN" b="1" dirty="0">
                <a:solidFill>
                  <a:srgbClr val="C00000"/>
                </a:solidFill>
              </a:rPr>
              <a:t>SIFT</a:t>
            </a:r>
            <a:r>
              <a:rPr lang="zh-CN" altLang="en-US" b="1" dirty="0">
                <a:solidFill>
                  <a:srgbClr val="C00000"/>
                </a:solidFill>
              </a:rPr>
              <a:t>特征向量</a:t>
            </a:r>
            <a:endParaRPr lang="zh-CN" altLang="en-US" dirty="0"/>
          </a:p>
        </p:txBody>
      </p:sp>
      <p:sp>
        <p:nvSpPr>
          <p:cNvPr id="4" name="内容占位符 2"/>
          <p:cNvSpPr>
            <a:spLocks noGrp="1"/>
          </p:cNvSpPr>
          <p:nvPr>
            <p:ph idx="1"/>
          </p:nvPr>
        </p:nvSpPr>
        <p:spPr>
          <a:xfrm>
            <a:off x="2426677" y="1905000"/>
            <a:ext cx="8229600" cy="4389120"/>
          </a:xfrm>
        </p:spPr>
        <p:txBody>
          <a:bodyPr>
            <a:normAutofit/>
          </a:bodyPr>
          <a:lstStyle/>
          <a:p>
            <a:pPr algn="just" eaLnBrk="1" hangingPunct="1">
              <a:buFont typeface="Wingdings" panose="05000000000000000000" pitchFamily="2" charset="2"/>
              <a:buChar char="l"/>
            </a:pPr>
            <a:r>
              <a:rPr lang="zh-CN" altLang="en-US" sz="3000" dirty="0" smtClean="0"/>
              <a:t>通常对每个关键点使用</a:t>
            </a:r>
            <a:r>
              <a:rPr lang="en-US" altLang="zh-CN" sz="3000" dirty="0" smtClean="0"/>
              <a:t>4×4</a:t>
            </a:r>
            <a:r>
              <a:rPr lang="zh-CN" altLang="en-US" sz="3000" dirty="0" smtClean="0"/>
              <a:t>共</a:t>
            </a:r>
            <a:r>
              <a:rPr lang="en-US" altLang="zh-CN" sz="3000" dirty="0" smtClean="0"/>
              <a:t>16</a:t>
            </a:r>
            <a:r>
              <a:rPr lang="zh-CN" altLang="en-US" sz="3000" dirty="0" smtClean="0"/>
              <a:t>个种子点来描述，这样对于一个关键点就可以产生</a:t>
            </a:r>
            <a:r>
              <a:rPr lang="en-US" altLang="zh-CN" sz="3000" dirty="0" smtClean="0"/>
              <a:t>128</a:t>
            </a:r>
            <a:r>
              <a:rPr lang="zh-CN" altLang="en-US" sz="3000" dirty="0" smtClean="0"/>
              <a:t>个数据。</a:t>
            </a:r>
            <a:endParaRPr lang="en-US" altLang="zh-CN" sz="3000" dirty="0" smtClean="0"/>
          </a:p>
          <a:p>
            <a:pPr algn="just" eaLnBrk="1" hangingPunct="1">
              <a:buFont typeface="Wingdings" panose="05000000000000000000" pitchFamily="2" charset="2"/>
              <a:buChar char="l"/>
            </a:pPr>
            <a:endParaRPr lang="en-US" altLang="zh-CN" sz="3000" dirty="0" smtClean="0"/>
          </a:p>
          <a:p>
            <a:pPr algn="just" eaLnBrk="1" hangingPunct="1">
              <a:buFont typeface="Wingdings" panose="05000000000000000000" pitchFamily="2" charset="2"/>
              <a:buChar char="l"/>
            </a:pPr>
            <a:r>
              <a:rPr lang="zh-CN" altLang="en-US" sz="3000" dirty="0" smtClean="0"/>
              <a:t>此时</a:t>
            </a:r>
            <a:r>
              <a:rPr lang="en-US" altLang="zh-CN" sz="3000" dirty="0" smtClean="0"/>
              <a:t>SIFT</a:t>
            </a:r>
            <a:r>
              <a:rPr lang="zh-CN" altLang="en-US" sz="3000" dirty="0" smtClean="0"/>
              <a:t>特征向量已经去除了</a:t>
            </a:r>
            <a:r>
              <a:rPr lang="zh-CN" altLang="en-US" sz="3000" b="1" dirty="0" smtClean="0">
                <a:solidFill>
                  <a:srgbClr val="FF0000"/>
                </a:solidFill>
              </a:rPr>
              <a:t>尺度变化</a:t>
            </a:r>
            <a:r>
              <a:rPr lang="zh-CN" altLang="en-US" sz="3000" dirty="0" smtClean="0"/>
              <a:t>、</a:t>
            </a:r>
            <a:r>
              <a:rPr lang="zh-CN" altLang="en-US" sz="3000" b="1" dirty="0" smtClean="0">
                <a:solidFill>
                  <a:srgbClr val="FF0000"/>
                </a:solidFill>
              </a:rPr>
              <a:t>旋转</a:t>
            </a:r>
            <a:r>
              <a:rPr lang="zh-CN" altLang="en-US" sz="3000" dirty="0" smtClean="0"/>
              <a:t>等</a:t>
            </a:r>
            <a:r>
              <a:rPr lang="zh-CN" altLang="en-US" sz="3000" b="1" dirty="0" smtClean="0">
                <a:solidFill>
                  <a:srgbClr val="FF0000"/>
                </a:solidFill>
              </a:rPr>
              <a:t>几何变形</a:t>
            </a:r>
            <a:r>
              <a:rPr lang="zh-CN" altLang="en-US" sz="3000" dirty="0" smtClean="0"/>
              <a:t>因素的影响，再继续将特征向量的长度归一化，则可以进一步去除</a:t>
            </a:r>
            <a:r>
              <a:rPr lang="zh-CN" altLang="en-US" sz="3000" b="1" dirty="0" smtClean="0">
                <a:solidFill>
                  <a:srgbClr val="FF0000"/>
                </a:solidFill>
              </a:rPr>
              <a:t>光照变化</a:t>
            </a:r>
            <a:r>
              <a:rPr lang="zh-CN" altLang="en-US" sz="3000" dirty="0" smtClean="0"/>
              <a:t>的影响。 </a:t>
            </a:r>
          </a:p>
        </p:txBody>
      </p:sp>
    </p:spTree>
    <p:extLst>
      <p:ext uri="{BB962C8B-B14F-4D97-AF65-F5344CB8AC3E}">
        <p14:creationId xmlns:p14="http://schemas.microsoft.com/office/powerpoint/2010/main" val="163752010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zh-CN" altLang="en-US" b="1" dirty="0" smtClean="0">
                <a:solidFill>
                  <a:srgbClr val="C00000"/>
                </a:solidFill>
              </a:rPr>
              <a:t>应用</a:t>
            </a:r>
            <a:endParaRPr lang="zh-CN" altLang="en-US" dirty="0"/>
          </a:p>
        </p:txBody>
      </p:sp>
      <p:sp>
        <p:nvSpPr>
          <p:cNvPr id="3" name="内容占位符 2"/>
          <p:cNvSpPr>
            <a:spLocks noGrp="1"/>
          </p:cNvSpPr>
          <p:nvPr>
            <p:ph idx="1"/>
          </p:nvPr>
        </p:nvSpPr>
        <p:spPr>
          <a:xfrm>
            <a:off x="2589212" y="1781908"/>
            <a:ext cx="8915400" cy="3777622"/>
          </a:xfrm>
        </p:spPr>
        <p:txBody>
          <a:bodyPr>
            <a:normAutofit/>
          </a:bodyPr>
          <a:lstStyle/>
          <a:p>
            <a:pPr>
              <a:buFont typeface="Wingdings" panose="05000000000000000000" pitchFamily="2" charset="2"/>
              <a:buChar char="l"/>
            </a:pPr>
            <a:r>
              <a:rPr lang="zh-CN" altLang="en-US" sz="2800" b="1" dirty="0"/>
              <a:t>场景与物体匹配</a:t>
            </a:r>
            <a:endParaRPr lang="en-US" altLang="zh-CN" sz="2800" b="1" dirty="0"/>
          </a:p>
          <a:p>
            <a:pPr>
              <a:buFont typeface="Wingdings" panose="05000000000000000000" pitchFamily="2" charset="2"/>
              <a:buChar char="l"/>
            </a:pPr>
            <a:endParaRPr lang="zh-CN" altLang="en-US"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662" y="2693183"/>
            <a:ext cx="7266694"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21201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应用</a:t>
            </a:r>
            <a:endParaRPr lang="zh-CN" altLang="en-US" dirty="0"/>
          </a:p>
        </p:txBody>
      </p:sp>
      <p:sp>
        <p:nvSpPr>
          <p:cNvPr id="3" name="内容占位符 2"/>
          <p:cNvSpPr>
            <a:spLocks noGrp="1"/>
          </p:cNvSpPr>
          <p:nvPr>
            <p:ph idx="1"/>
          </p:nvPr>
        </p:nvSpPr>
        <p:spPr>
          <a:xfrm>
            <a:off x="2592925" y="1584961"/>
            <a:ext cx="8915400" cy="3777622"/>
          </a:xfrm>
        </p:spPr>
        <p:txBody>
          <a:bodyPr/>
          <a:lstStyle/>
          <a:p>
            <a:pPr>
              <a:buFont typeface="Wingdings" panose="05000000000000000000" pitchFamily="2" charset="2"/>
              <a:buChar char="l"/>
            </a:pPr>
            <a:r>
              <a:rPr lang="zh-CN" altLang="en-US" sz="2800" b="1" dirty="0"/>
              <a:t>图像、视频拼接</a:t>
            </a:r>
            <a:endParaRPr lang="en-US" altLang="zh-CN" sz="2800" b="1" dirty="0"/>
          </a:p>
          <a:p>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485" y="2190195"/>
            <a:ext cx="5526808" cy="208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own Arrow 2"/>
          <p:cNvSpPr/>
          <p:nvPr/>
        </p:nvSpPr>
        <p:spPr>
          <a:xfrm>
            <a:off x="5660933" y="4379828"/>
            <a:ext cx="601912" cy="3690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485" y="4839451"/>
            <a:ext cx="5622351" cy="172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509853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应用</a:t>
            </a:r>
            <a:endParaRPr lang="zh-CN" altLang="en-US" dirty="0"/>
          </a:p>
        </p:txBody>
      </p:sp>
      <p:sp>
        <p:nvSpPr>
          <p:cNvPr id="3" name="内容占位符 2"/>
          <p:cNvSpPr>
            <a:spLocks noGrp="1"/>
          </p:cNvSpPr>
          <p:nvPr>
            <p:ph idx="1"/>
          </p:nvPr>
        </p:nvSpPr>
        <p:spPr>
          <a:xfrm>
            <a:off x="2589212" y="1739704"/>
            <a:ext cx="8915400" cy="3777622"/>
          </a:xfrm>
        </p:spPr>
        <p:txBody>
          <a:bodyPr/>
          <a:lstStyle/>
          <a:p>
            <a:pPr>
              <a:buFont typeface="Wingdings" panose="05000000000000000000" pitchFamily="2" charset="2"/>
              <a:buChar char="l"/>
            </a:pPr>
            <a:r>
              <a:rPr lang="zh-CN" altLang="en-US" sz="2800" b="1" dirty="0"/>
              <a:t>人脸、车牌检测</a:t>
            </a:r>
            <a:endParaRPr lang="en-US" altLang="zh-CN" sz="2800" b="1" dirty="0"/>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613" y="2453786"/>
            <a:ext cx="5976664" cy="396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3622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smtClean="0">
                <a:solidFill>
                  <a:srgbClr val="C00000"/>
                </a:solidFill>
              </a:rPr>
              <a:t>特征</a:t>
            </a:r>
            <a:r>
              <a:rPr lang="en-US" altLang="zh-CN" b="1" dirty="0" smtClean="0">
                <a:solidFill>
                  <a:srgbClr val="C00000"/>
                </a:solidFill>
              </a:rPr>
              <a:t>-SIFT</a:t>
            </a:r>
            <a:r>
              <a:rPr lang="zh-CN" altLang="en-US" b="1" dirty="0" smtClean="0">
                <a:solidFill>
                  <a:srgbClr val="C00000"/>
                </a:solidFill>
              </a:rPr>
              <a:t>算法的扩展与改进</a:t>
            </a:r>
            <a:endParaRPr lang="zh-CN" altLang="en-US" dirty="0"/>
          </a:p>
        </p:txBody>
      </p:sp>
      <p:sp>
        <p:nvSpPr>
          <p:cNvPr id="3" name="内容占位符 2"/>
          <p:cNvSpPr>
            <a:spLocks noGrp="1"/>
          </p:cNvSpPr>
          <p:nvPr>
            <p:ph idx="1"/>
          </p:nvPr>
        </p:nvSpPr>
        <p:spPr>
          <a:xfrm>
            <a:off x="2589212" y="1767840"/>
            <a:ext cx="8915400" cy="3777622"/>
          </a:xfrm>
        </p:spPr>
        <p:txBody>
          <a:bodyPr>
            <a:normAutofit/>
          </a:bodyPr>
          <a:lstStyle/>
          <a:p>
            <a:pPr algn="just">
              <a:buFont typeface="Wingdings" panose="05000000000000000000" pitchFamily="2" charset="2"/>
              <a:buChar char="l"/>
            </a:pPr>
            <a:r>
              <a:rPr lang="en-US" altLang="zh-CN" sz="2400" dirty="0"/>
              <a:t>SIFT</a:t>
            </a:r>
            <a:r>
              <a:rPr lang="zh-CN" altLang="en-US" sz="2400" dirty="0"/>
              <a:t>在图像的不变特征提取方面拥有无与伦比的优势，但其并不是完美的，仍然存在着实时性不高、有时特征点较少、对边缘模糊的目标无法准确提取特征点等缺陷。自从</a:t>
            </a:r>
            <a:r>
              <a:rPr lang="en-US" altLang="zh-CN" sz="2400" dirty="0"/>
              <a:t>1999</a:t>
            </a:r>
            <a:r>
              <a:rPr lang="zh-CN" altLang="en-US" sz="2400" dirty="0"/>
              <a:t>年，</a:t>
            </a:r>
            <a:r>
              <a:rPr lang="en-US" altLang="zh-CN" sz="2400" dirty="0"/>
              <a:t>SIFT</a:t>
            </a:r>
            <a:r>
              <a:rPr lang="zh-CN" altLang="en-US" sz="2400" dirty="0"/>
              <a:t>算法问世以来，人们从未停止对它的优化和改进。</a:t>
            </a:r>
          </a:p>
        </p:txBody>
      </p:sp>
      <p:graphicFrame>
        <p:nvGraphicFramePr>
          <p:cNvPr id="4" name="Object 7"/>
          <p:cNvGraphicFramePr>
            <a:graphicFrameLocks noChangeAspect="1"/>
          </p:cNvGraphicFramePr>
          <p:nvPr>
            <p:extLst>
              <p:ext uri="{D42A27DB-BD31-4B8C-83A1-F6EECF244321}">
                <p14:modId xmlns:p14="http://schemas.microsoft.com/office/powerpoint/2010/main" val="2045954513"/>
              </p:ext>
            </p:extLst>
          </p:nvPr>
        </p:nvGraphicFramePr>
        <p:xfrm>
          <a:off x="2819399" y="3656651"/>
          <a:ext cx="8455025" cy="2381250"/>
        </p:xfrm>
        <a:graphic>
          <a:graphicData uri="http://schemas.openxmlformats.org/presentationml/2006/ole">
            <mc:AlternateContent xmlns:mc="http://schemas.openxmlformats.org/markup-compatibility/2006">
              <mc:Choice xmlns:v="urn:schemas-microsoft-com:vml" Requires="v">
                <p:oleObj spid="_x0000_s20498" name="Visio" r:id="rId3" imgW="4453689" imgH="1254894" progId="Visio.Drawing.11">
                  <p:embed/>
                </p:oleObj>
              </mc:Choice>
              <mc:Fallback>
                <p:oleObj name="Visio" r:id="rId3" imgW="4453689" imgH="125489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399" y="3656651"/>
                        <a:ext cx="845502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822547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-SIFT</a:t>
            </a:r>
            <a:r>
              <a:rPr lang="zh-CN" altLang="en-US" b="1" dirty="0">
                <a:solidFill>
                  <a:srgbClr val="C00000"/>
                </a:solidFill>
              </a:rPr>
              <a:t>算法的扩展与改进</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sz="3200" b="1" dirty="0" smtClean="0">
                <a:solidFill>
                  <a:srgbClr val="0070C0"/>
                </a:solidFill>
                <a:latin typeface="楷体_GB2312" pitchFamily="49" charset="-122"/>
                <a:ea typeface="楷体_GB2312" pitchFamily="49" charset="-122"/>
              </a:rPr>
              <a:t>PCA-SIFT</a:t>
            </a:r>
          </a:p>
          <a:p>
            <a:pPr fontAlgn="ctr">
              <a:lnSpc>
                <a:spcPct val="140000"/>
              </a:lnSpc>
              <a:spcBef>
                <a:spcPct val="0"/>
              </a:spcBef>
              <a:buClr>
                <a:srgbClr val="1055A8"/>
              </a:buClr>
              <a:buNone/>
            </a:pPr>
            <a:r>
              <a:rPr lang="en-US" altLang="zh-CN" sz="2400" b="1" dirty="0">
                <a:latin typeface="楷体_GB2312" pitchFamily="49" charset="-122"/>
                <a:ea typeface="楷体_GB2312" pitchFamily="49" charset="-122"/>
              </a:rPr>
              <a:t>PCA</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Principal Component Analysis</a:t>
            </a:r>
            <a:r>
              <a:rPr lang="zh-CN" altLang="en-US" sz="2400" b="1" dirty="0">
                <a:latin typeface="楷体_GB2312" pitchFamily="49" charset="-122"/>
                <a:ea typeface="楷体_GB2312" pitchFamily="49" charset="-122"/>
              </a:rPr>
              <a:t>），即主成分分析，是</a:t>
            </a:r>
            <a:r>
              <a:rPr lang="zh-CN" altLang="en-US" sz="2400" b="1" dirty="0" smtClean="0">
                <a:latin typeface="楷体_GB2312" pitchFamily="49" charset="-122"/>
                <a:ea typeface="楷体_GB2312" pitchFamily="49" charset="-122"/>
              </a:rPr>
              <a:t>一</a:t>
            </a:r>
            <a:endParaRPr lang="en-US" altLang="zh-CN" sz="2400" b="1" dirty="0" smtClean="0">
              <a:latin typeface="楷体_GB2312" pitchFamily="49" charset="-122"/>
              <a:ea typeface="楷体_GB2312" pitchFamily="49" charset="-122"/>
            </a:endParaRPr>
          </a:p>
          <a:p>
            <a:pPr fontAlgn="ctr">
              <a:lnSpc>
                <a:spcPct val="140000"/>
              </a:lnSpc>
              <a:spcBef>
                <a:spcPct val="0"/>
              </a:spcBef>
              <a:buClr>
                <a:srgbClr val="1055A8"/>
              </a:buClr>
              <a:buNone/>
            </a:pPr>
            <a:r>
              <a:rPr lang="zh-CN" altLang="en-US" sz="2400" b="1" dirty="0" smtClean="0">
                <a:latin typeface="楷体_GB2312" pitchFamily="49" charset="-122"/>
                <a:ea typeface="楷体_GB2312" pitchFamily="49" charset="-122"/>
              </a:rPr>
              <a:t>种数据</a:t>
            </a:r>
            <a:r>
              <a:rPr lang="zh-CN" altLang="en-US" sz="2400" b="1" dirty="0">
                <a:latin typeface="楷体_GB2312" pitchFamily="49" charset="-122"/>
                <a:ea typeface="楷体_GB2312" pitchFamily="49" charset="-122"/>
              </a:rPr>
              <a:t>降</a:t>
            </a:r>
            <a:r>
              <a:rPr lang="zh-CN" altLang="en-US" sz="2400" b="1" dirty="0" smtClean="0">
                <a:latin typeface="楷体_GB2312" pitchFamily="49" charset="-122"/>
                <a:ea typeface="楷体_GB2312" pitchFamily="49" charset="-122"/>
              </a:rPr>
              <a:t>维技术</a:t>
            </a:r>
            <a:r>
              <a:rPr lang="zh-CN" altLang="en-US" sz="2400" b="1" dirty="0">
                <a:latin typeface="楷体_GB2312" pitchFamily="49" charset="-122"/>
                <a:ea typeface="楷体_GB2312" pitchFamily="49" charset="-122"/>
              </a:rPr>
              <a:t>。由</a:t>
            </a:r>
            <a:r>
              <a:rPr lang="en-US" altLang="zh-CN" sz="2400" b="1" dirty="0">
                <a:latin typeface="楷体_GB2312" pitchFamily="49" charset="-122"/>
                <a:ea typeface="楷体_GB2312" pitchFamily="49" charset="-122"/>
              </a:rPr>
              <a:t>Y.ke 2004</a:t>
            </a:r>
            <a:r>
              <a:rPr lang="zh-CN" altLang="en-US" sz="2400" b="1" dirty="0">
                <a:latin typeface="楷体_GB2312" pitchFamily="49" charset="-122"/>
                <a:ea typeface="楷体_GB2312" pitchFamily="49" charset="-122"/>
              </a:rPr>
              <a:t>年提出。</a:t>
            </a:r>
          </a:p>
          <a:p>
            <a:pPr fontAlgn="ctr">
              <a:lnSpc>
                <a:spcPct val="140000"/>
              </a:lnSpc>
              <a:spcBef>
                <a:spcPct val="0"/>
              </a:spcBef>
              <a:buClr>
                <a:srgbClr val="1055A8"/>
              </a:buClr>
              <a:buNone/>
            </a:pPr>
            <a:endParaRPr lang="zh-CN" altLang="en-US" sz="2400" b="1" dirty="0">
              <a:latin typeface="楷体_GB2312" pitchFamily="49" charset="-122"/>
              <a:ea typeface="楷体_GB2312" pitchFamily="49" charset="-122"/>
            </a:endParaRPr>
          </a:p>
          <a:p>
            <a:pPr fontAlgn="ctr">
              <a:lnSpc>
                <a:spcPct val="140000"/>
              </a:lnSpc>
              <a:spcBef>
                <a:spcPct val="0"/>
              </a:spcBef>
              <a:buClr>
                <a:srgbClr val="1055A8"/>
              </a:buClr>
              <a:buNone/>
            </a:pPr>
            <a:r>
              <a:rPr lang="zh-CN" altLang="en-US" sz="2400" b="1" dirty="0">
                <a:latin typeface="楷体_GB2312" pitchFamily="49" charset="-122"/>
                <a:ea typeface="楷体_GB2312" pitchFamily="49" charset="-122"/>
              </a:rPr>
              <a:t>通过降维技术，可有效化简</a:t>
            </a:r>
            <a:r>
              <a:rPr lang="en-US" altLang="zh-CN" sz="2400" b="1" dirty="0">
                <a:latin typeface="楷体_GB2312" pitchFamily="49" charset="-122"/>
                <a:ea typeface="楷体_GB2312" pitchFamily="49" charset="-122"/>
              </a:rPr>
              <a:t>SIFT</a:t>
            </a:r>
            <a:r>
              <a:rPr lang="zh-CN" altLang="en-US" sz="2400" b="1" dirty="0">
                <a:latin typeface="楷体_GB2312" pitchFamily="49" charset="-122"/>
                <a:ea typeface="楷体_GB2312" pitchFamily="49" charset="-122"/>
              </a:rPr>
              <a:t>算子的</a:t>
            </a:r>
            <a:r>
              <a:rPr lang="en-US" altLang="zh-CN" sz="2400" b="1" dirty="0">
                <a:latin typeface="楷体_GB2312" pitchFamily="49" charset="-122"/>
                <a:ea typeface="楷体_GB2312" pitchFamily="49" charset="-122"/>
              </a:rPr>
              <a:t>128</a:t>
            </a:r>
            <a:r>
              <a:rPr lang="zh-CN" altLang="en-US" sz="2400" b="1" dirty="0">
                <a:latin typeface="楷体_GB2312" pitchFamily="49" charset="-122"/>
                <a:ea typeface="楷体_GB2312" pitchFamily="49" charset="-122"/>
              </a:rPr>
              <a:t>维描述子。</a:t>
            </a:r>
          </a:p>
          <a:p>
            <a:endParaRPr lang="en-US" altLang="zh-CN" dirty="0">
              <a:latin typeface="楷体_GB2312" pitchFamily="49" charset="-122"/>
              <a:ea typeface="楷体_GB2312" pitchFamily="49" charset="-122"/>
            </a:endParaRPr>
          </a:p>
          <a:p>
            <a:endParaRPr lang="zh-CN" altLang="en-US" dirty="0"/>
          </a:p>
        </p:txBody>
      </p:sp>
    </p:spTree>
    <p:extLst>
      <p:ext uri="{BB962C8B-B14F-4D97-AF65-F5344CB8AC3E}">
        <p14:creationId xmlns:p14="http://schemas.microsoft.com/office/powerpoint/2010/main" val="353749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4.1.3 </a:t>
            </a:r>
            <a:r>
              <a:rPr lang="zh-CN" altLang="en-US" b="1" dirty="0">
                <a:solidFill>
                  <a:srgbClr val="C00000"/>
                </a:solidFill>
              </a:rPr>
              <a:t>二阶导数算子</a:t>
            </a:r>
            <a:endParaRPr lang="zh-CN" altLang="en-US" dirty="0"/>
          </a:p>
        </p:txBody>
      </p:sp>
      <p:sp>
        <p:nvSpPr>
          <p:cNvPr id="3" name="内容占位符 2"/>
          <p:cNvSpPr>
            <a:spLocks noGrp="1"/>
          </p:cNvSpPr>
          <p:nvPr>
            <p:ph idx="1"/>
          </p:nvPr>
        </p:nvSpPr>
        <p:spPr>
          <a:xfrm>
            <a:off x="2589212" y="1905000"/>
            <a:ext cx="8915400" cy="3777622"/>
          </a:xfrm>
        </p:spPr>
        <p:txBody>
          <a:bodyPr>
            <a:normAutofit/>
          </a:bodyPr>
          <a:lstStyle/>
          <a:p>
            <a:pPr>
              <a:buFont typeface="Wingdings" panose="05000000000000000000" pitchFamily="2" charset="2"/>
              <a:buChar char="Ø"/>
            </a:pPr>
            <a:r>
              <a:rPr lang="zh-CN" altLang="en-US" sz="2400" dirty="0" smtClean="0"/>
              <a:t>拉普拉斯算子的实例</a:t>
            </a:r>
            <a:endParaRPr lang="zh-CN" altLang="en-US" sz="2400" dirty="0"/>
          </a:p>
        </p:txBody>
      </p:sp>
      <p:pic>
        <p:nvPicPr>
          <p:cNvPr id="5122" name="Picture 2" descr="origin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9889" y="2764734"/>
            <a:ext cx="3728940" cy="27967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mages2015.cnblogs.com/blog/810956/201509/810956-20150926131143569-16068095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865" y="2764239"/>
            <a:ext cx="3729600" cy="2797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790278" y="5651856"/>
            <a:ext cx="1067887" cy="53529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smtClean="0"/>
              <a:t>原图像</a:t>
            </a:r>
            <a:endParaRPr lang="zh-CN" altLang="en-US" sz="2000" dirty="0"/>
          </a:p>
        </p:txBody>
      </p:sp>
      <p:sp>
        <p:nvSpPr>
          <p:cNvPr id="7" name="矩形 6"/>
          <p:cNvSpPr/>
          <p:nvPr/>
        </p:nvSpPr>
        <p:spPr>
          <a:xfrm>
            <a:off x="8195005" y="5552437"/>
            <a:ext cx="3118224" cy="79864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smtClean="0"/>
              <a:t>拉普拉斯算子之后的图像</a:t>
            </a:r>
            <a:endParaRPr lang="zh-CN" altLang="en-US" sz="2000" dirty="0"/>
          </a:p>
        </p:txBody>
      </p:sp>
    </p:spTree>
    <p:extLst>
      <p:ext uri="{BB962C8B-B14F-4D97-AF65-F5344CB8AC3E}">
        <p14:creationId xmlns:p14="http://schemas.microsoft.com/office/powerpoint/2010/main" val="21553195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-SIFT</a:t>
            </a:r>
            <a:r>
              <a:rPr lang="zh-CN" altLang="en-US" b="1" dirty="0">
                <a:solidFill>
                  <a:srgbClr val="C00000"/>
                </a:solidFill>
              </a:rPr>
              <a:t>算法的扩展与改进</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sz="3200" b="1" dirty="0">
                <a:solidFill>
                  <a:srgbClr val="0070C0"/>
                </a:solidFill>
                <a:latin typeface="楷体_GB2312" pitchFamily="49" charset="-122"/>
                <a:ea typeface="楷体_GB2312" pitchFamily="49" charset="-122"/>
              </a:rPr>
              <a:t>CSIFT</a:t>
            </a:r>
          </a:p>
          <a:p>
            <a:pPr>
              <a:buNone/>
            </a:pPr>
            <a:r>
              <a:rPr lang="en-US" altLang="zh-CN" sz="2400" b="1" dirty="0">
                <a:latin typeface="楷体_GB2312" pitchFamily="49" charset="-122"/>
                <a:ea typeface="楷体_GB2312" pitchFamily="49" charset="-122"/>
              </a:rPr>
              <a:t>CSIFT</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Colored scale invariant feature transform </a:t>
            </a:r>
            <a:r>
              <a:rPr lang="zh-CN" altLang="en-US" sz="2400" b="1" dirty="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彩色</a:t>
            </a:r>
            <a:endParaRPr lang="en-US" altLang="zh-CN" sz="2400" b="1" dirty="0" smtClean="0">
              <a:latin typeface="楷体_GB2312" pitchFamily="49" charset="-122"/>
              <a:ea typeface="楷体_GB2312" pitchFamily="49" charset="-122"/>
            </a:endParaRPr>
          </a:p>
          <a:p>
            <a:pPr>
              <a:buNone/>
            </a:pPr>
            <a:r>
              <a:rPr lang="zh-CN" altLang="en-US" sz="2400" b="1" dirty="0" smtClean="0">
                <a:latin typeface="楷体_GB2312" pitchFamily="49" charset="-122"/>
                <a:ea typeface="楷体_GB2312" pitchFamily="49" charset="-122"/>
              </a:rPr>
              <a:t>尺度特征</a:t>
            </a:r>
            <a:r>
              <a:rPr lang="zh-CN" altLang="en-US" sz="2400" b="1" dirty="0">
                <a:latin typeface="楷体_GB2312" pitchFamily="49" charset="-122"/>
                <a:ea typeface="楷体_GB2312" pitchFamily="49" charset="-122"/>
              </a:rPr>
              <a:t>不变变换，</a:t>
            </a:r>
            <a:r>
              <a:rPr lang="zh-CN" altLang="en-US" sz="2400" b="1" dirty="0" smtClean="0">
                <a:latin typeface="楷体_GB2312" pitchFamily="49" charset="-122"/>
                <a:ea typeface="楷体_GB2312" pitchFamily="49" charset="-122"/>
              </a:rPr>
              <a:t>可以</a:t>
            </a:r>
            <a:r>
              <a:rPr lang="zh-CN" altLang="en-US" sz="2400" b="1" dirty="0">
                <a:latin typeface="楷体_GB2312" pitchFamily="49" charset="-122"/>
                <a:ea typeface="楷体_GB2312" pitchFamily="49" charset="-122"/>
              </a:rPr>
              <a:t>针对彩色图像进行图像的不变特征提取</a:t>
            </a:r>
            <a:r>
              <a:rPr lang="zh-CN" altLang="en-US" sz="2400" b="1" dirty="0" smtClean="0">
                <a:latin typeface="楷体_GB2312" pitchFamily="49" charset="-122"/>
                <a:ea typeface="楷体_GB2312" pitchFamily="49" charset="-122"/>
              </a:rPr>
              <a:t>。</a:t>
            </a:r>
            <a:endParaRPr lang="en-US" altLang="zh-CN" sz="2400" b="1" dirty="0" smtClean="0">
              <a:latin typeface="楷体_GB2312" pitchFamily="49" charset="-122"/>
              <a:ea typeface="楷体_GB2312" pitchFamily="49" charset="-122"/>
            </a:endParaRPr>
          </a:p>
          <a:p>
            <a:pPr>
              <a:buNone/>
            </a:pPr>
            <a:r>
              <a:rPr lang="zh-CN" altLang="en-US" sz="2400" b="1" dirty="0" smtClean="0">
                <a:latin typeface="楷体_GB2312" pitchFamily="49" charset="-122"/>
                <a:ea typeface="楷体_GB2312" pitchFamily="49" charset="-122"/>
              </a:rPr>
              <a:t>由  </a:t>
            </a:r>
            <a:r>
              <a:rPr lang="en-US" altLang="zh-CN" sz="2400" b="1" dirty="0" err="1">
                <a:latin typeface="楷体_GB2312" pitchFamily="49" charset="-122"/>
                <a:ea typeface="楷体_GB2312" pitchFamily="49" charset="-122"/>
              </a:rPr>
              <a:t>Farag</a:t>
            </a:r>
            <a:r>
              <a:rPr lang="en-US" altLang="zh-CN" sz="2400" b="1" dirty="0">
                <a:latin typeface="楷体_GB2312" pitchFamily="49" charset="-122"/>
                <a:ea typeface="楷体_GB2312" pitchFamily="49" charset="-122"/>
              </a:rPr>
              <a:t> </a:t>
            </a:r>
            <a:r>
              <a:rPr lang="en-US" altLang="zh-CN" sz="2400" b="1" dirty="0" smtClean="0">
                <a:latin typeface="楷体_GB2312" pitchFamily="49" charset="-122"/>
                <a:ea typeface="楷体_GB2312" pitchFamily="49" charset="-122"/>
              </a:rPr>
              <a:t>2006</a:t>
            </a:r>
            <a:r>
              <a:rPr lang="zh-CN" altLang="en-US" sz="2400" b="1" dirty="0">
                <a:latin typeface="楷体_GB2312" pitchFamily="49" charset="-122"/>
                <a:ea typeface="楷体_GB2312" pitchFamily="49" charset="-122"/>
              </a:rPr>
              <a:t>年提出。</a:t>
            </a:r>
          </a:p>
          <a:p>
            <a:endParaRPr lang="zh-CN" altLang="en-US" dirty="0"/>
          </a:p>
        </p:txBody>
      </p:sp>
    </p:spTree>
    <p:extLst>
      <p:ext uri="{BB962C8B-B14F-4D97-AF65-F5344CB8AC3E}">
        <p14:creationId xmlns:p14="http://schemas.microsoft.com/office/powerpoint/2010/main" val="5106351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-SIFT</a:t>
            </a:r>
            <a:r>
              <a:rPr lang="zh-CN" altLang="en-US" b="1" dirty="0">
                <a:solidFill>
                  <a:srgbClr val="C00000"/>
                </a:solidFill>
              </a:rPr>
              <a:t>算法的扩展与改进</a:t>
            </a:r>
            <a:endParaRPr lang="zh-CN" altLang="en-US" dirty="0"/>
          </a:p>
        </p:txBody>
      </p:sp>
      <p:sp>
        <p:nvSpPr>
          <p:cNvPr id="3" name="内容占位符 2"/>
          <p:cNvSpPr>
            <a:spLocks noGrp="1"/>
          </p:cNvSpPr>
          <p:nvPr>
            <p:ph idx="1"/>
          </p:nvPr>
        </p:nvSpPr>
        <p:spPr>
          <a:xfrm>
            <a:off x="2589212" y="1905000"/>
            <a:ext cx="8915400" cy="3777622"/>
          </a:xfrm>
        </p:spPr>
        <p:txBody>
          <a:bodyPr/>
          <a:lstStyle/>
          <a:p>
            <a:pPr>
              <a:buFont typeface="Wingdings" panose="05000000000000000000" pitchFamily="2" charset="2"/>
              <a:buChar char="l"/>
            </a:pPr>
            <a:r>
              <a:rPr lang="en-US" altLang="zh-CN" sz="3200" dirty="0">
                <a:solidFill>
                  <a:srgbClr val="0070C0"/>
                </a:solidFill>
                <a:latin typeface="楷体_GB2312" pitchFamily="49" charset="-122"/>
                <a:ea typeface="楷体_GB2312" pitchFamily="49" charset="-122"/>
              </a:rPr>
              <a:t>SURF</a:t>
            </a:r>
          </a:p>
          <a:p>
            <a:pPr>
              <a:buNone/>
            </a:pPr>
            <a:r>
              <a:rPr lang="en-US" altLang="zh-CN" sz="2400" b="1" dirty="0">
                <a:latin typeface="楷体_GB2312" pitchFamily="49" charset="-122"/>
                <a:ea typeface="楷体_GB2312" pitchFamily="49" charset="-122"/>
              </a:rPr>
              <a:t>SURF</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SURF Speeded Up Robust Features</a:t>
            </a:r>
            <a:r>
              <a:rPr lang="zh-CN" altLang="en-US" sz="2400" b="1" dirty="0">
                <a:latin typeface="楷体_GB2312" pitchFamily="49" charset="-122"/>
                <a:ea typeface="楷体_GB2312" pitchFamily="49" charset="-122"/>
              </a:rPr>
              <a:t>），号称是</a:t>
            </a:r>
            <a:r>
              <a:rPr lang="en-US" altLang="zh-CN" sz="2400" b="1" dirty="0" smtClean="0">
                <a:latin typeface="楷体_GB2312" pitchFamily="49" charset="-122"/>
                <a:ea typeface="楷体_GB2312" pitchFamily="49" charset="-122"/>
              </a:rPr>
              <a:t>SIFT</a:t>
            </a:r>
            <a:r>
              <a:rPr lang="zh-CN" altLang="en-US" sz="2400" b="1" dirty="0" smtClean="0">
                <a:latin typeface="楷体_GB2312" pitchFamily="49" charset="-122"/>
                <a:ea typeface="楷体_GB2312" pitchFamily="49" charset="-122"/>
              </a:rPr>
              <a:t>算法</a:t>
            </a:r>
            <a:endParaRPr lang="en-US" altLang="zh-CN" sz="2400" b="1" dirty="0" smtClean="0">
              <a:latin typeface="楷体_GB2312" pitchFamily="49" charset="-122"/>
              <a:ea typeface="楷体_GB2312" pitchFamily="49" charset="-122"/>
            </a:endParaRPr>
          </a:p>
          <a:p>
            <a:pPr>
              <a:buNone/>
            </a:pPr>
            <a:r>
              <a:rPr lang="zh-CN" altLang="en-US" sz="2400" b="1" dirty="0" smtClean="0">
                <a:latin typeface="楷体_GB2312" pitchFamily="49" charset="-122"/>
                <a:ea typeface="楷体_GB2312" pitchFamily="49" charset="-122"/>
              </a:rPr>
              <a:t>的</a:t>
            </a:r>
            <a:r>
              <a:rPr lang="zh-CN" altLang="en-US" sz="2400" b="1" dirty="0">
                <a:latin typeface="楷体_GB2312" pitchFamily="49" charset="-122"/>
                <a:ea typeface="楷体_GB2312" pitchFamily="49" charset="-122"/>
              </a:rPr>
              <a:t>增强版，</a:t>
            </a:r>
            <a:r>
              <a:rPr lang="en-US" altLang="zh-CN" sz="2400" b="1" dirty="0">
                <a:latin typeface="楷体_GB2312" pitchFamily="49" charset="-122"/>
                <a:ea typeface="楷体_GB2312" pitchFamily="49" charset="-122"/>
              </a:rPr>
              <a:t>SURF</a:t>
            </a:r>
            <a:r>
              <a:rPr lang="zh-CN" altLang="en-US" sz="2400" b="1" dirty="0">
                <a:latin typeface="楷体_GB2312" pitchFamily="49" charset="-122"/>
                <a:ea typeface="楷体_GB2312" pitchFamily="49" charset="-122"/>
              </a:rPr>
              <a:t>算法</a:t>
            </a:r>
            <a:r>
              <a:rPr lang="zh-CN" altLang="en-US" sz="2400" b="1" dirty="0" smtClean="0">
                <a:latin typeface="楷体_GB2312" pitchFamily="49" charset="-122"/>
                <a:ea typeface="楷体_GB2312" pitchFamily="49" charset="-122"/>
              </a:rPr>
              <a:t>的计算</a:t>
            </a:r>
            <a:r>
              <a:rPr lang="zh-CN" altLang="en-US" sz="2400" b="1" dirty="0">
                <a:latin typeface="楷体_GB2312" pitchFamily="49" charset="-122"/>
                <a:ea typeface="楷体_GB2312" pitchFamily="49" charset="-122"/>
              </a:rPr>
              <a:t>量小，运算速度快，</a:t>
            </a:r>
            <a:r>
              <a:rPr lang="zh-CN" altLang="en-US" sz="2400" b="1" dirty="0" smtClean="0">
                <a:latin typeface="楷体_GB2312" pitchFamily="49" charset="-122"/>
                <a:ea typeface="楷体_GB2312" pitchFamily="49" charset="-122"/>
              </a:rPr>
              <a:t>提取的</a:t>
            </a:r>
            <a:r>
              <a:rPr lang="zh-CN" altLang="en-US" sz="2400" b="1" dirty="0">
                <a:latin typeface="楷体_GB2312" pitchFamily="49" charset="-122"/>
                <a:ea typeface="楷体_GB2312" pitchFamily="49" charset="-122"/>
              </a:rPr>
              <a:t>特征点</a:t>
            </a:r>
            <a:r>
              <a:rPr lang="zh-CN" altLang="en-US" sz="2400" b="1" dirty="0" smtClean="0">
                <a:latin typeface="楷体_GB2312" pitchFamily="49" charset="-122"/>
                <a:ea typeface="楷体_GB2312" pitchFamily="49" charset="-122"/>
              </a:rPr>
              <a:t>几</a:t>
            </a:r>
            <a:endParaRPr lang="en-US" altLang="zh-CN" sz="2400" b="1" dirty="0" smtClean="0">
              <a:latin typeface="楷体_GB2312" pitchFamily="49" charset="-122"/>
              <a:ea typeface="楷体_GB2312" pitchFamily="49" charset="-122"/>
            </a:endParaRPr>
          </a:p>
          <a:p>
            <a:pPr>
              <a:buNone/>
            </a:pPr>
            <a:r>
              <a:rPr lang="zh-CN" altLang="en-US" sz="2400" b="1" dirty="0" smtClean="0">
                <a:latin typeface="楷体_GB2312" pitchFamily="49" charset="-122"/>
                <a:ea typeface="楷体_GB2312" pitchFamily="49" charset="-122"/>
              </a:rPr>
              <a:t>乎</a:t>
            </a:r>
            <a:r>
              <a:rPr lang="zh-CN" altLang="en-US" sz="2400" b="1" dirty="0">
                <a:latin typeface="楷体_GB2312" pitchFamily="49" charset="-122"/>
                <a:ea typeface="楷体_GB2312" pitchFamily="49" charset="-122"/>
              </a:rPr>
              <a:t>与</a:t>
            </a:r>
            <a:r>
              <a:rPr lang="en-US" altLang="zh-CN" sz="2400" b="1" dirty="0">
                <a:latin typeface="楷体_GB2312" pitchFamily="49" charset="-122"/>
                <a:ea typeface="楷体_GB2312" pitchFamily="49" charset="-122"/>
              </a:rPr>
              <a:t>SIFT</a:t>
            </a:r>
            <a:r>
              <a:rPr lang="zh-CN" altLang="en-US" sz="2400" b="1" dirty="0">
                <a:latin typeface="楷体_GB2312" pitchFamily="49" charset="-122"/>
                <a:ea typeface="楷体_GB2312" pitchFamily="49" charset="-122"/>
              </a:rPr>
              <a:t>相同，由</a:t>
            </a:r>
            <a:r>
              <a:rPr lang="en-US" altLang="zh-CN" sz="2400" b="1" dirty="0">
                <a:latin typeface="楷体_GB2312" pitchFamily="49" charset="-122"/>
                <a:ea typeface="楷体_GB2312" pitchFamily="49" charset="-122"/>
              </a:rPr>
              <a:t>Bay 2006</a:t>
            </a:r>
            <a:r>
              <a:rPr lang="zh-CN" altLang="en-US" sz="2400" b="1" dirty="0">
                <a:latin typeface="楷体_GB2312" pitchFamily="49" charset="-122"/>
                <a:ea typeface="楷体_GB2312" pitchFamily="49" charset="-122"/>
              </a:rPr>
              <a:t>年提出。</a:t>
            </a:r>
          </a:p>
          <a:p>
            <a:endParaRPr lang="zh-CN" altLang="en-US" dirty="0"/>
          </a:p>
        </p:txBody>
      </p:sp>
      <p:graphicFrame>
        <p:nvGraphicFramePr>
          <p:cNvPr id="4" name="Group 218"/>
          <p:cNvGraphicFramePr>
            <a:graphicFrameLocks/>
          </p:cNvGraphicFramePr>
          <p:nvPr>
            <p:extLst>
              <p:ext uri="{D42A27DB-BD31-4B8C-83A1-F6EECF244321}">
                <p14:modId xmlns:p14="http://schemas.microsoft.com/office/powerpoint/2010/main" val="880432242"/>
              </p:ext>
            </p:extLst>
          </p:nvPr>
        </p:nvGraphicFramePr>
        <p:xfrm>
          <a:off x="2687686" y="4107401"/>
          <a:ext cx="7653338" cy="2565565"/>
        </p:xfrm>
        <a:graphic>
          <a:graphicData uri="http://schemas.openxmlformats.org/drawingml/2006/table">
            <a:tbl>
              <a:tblPr/>
              <a:tblGrid>
                <a:gridCol w="2362200"/>
                <a:gridCol w="2357438"/>
                <a:gridCol w="2933700"/>
              </a:tblGrid>
              <a:tr h="33521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444444"/>
                          </a:solidFill>
                          <a:effectLst/>
                          <a:latin typeface="Arial" charset="0"/>
                          <a:ea typeface="宋体" pitchFamily="2" charset="-122"/>
                        </a:rPr>
                        <a:t> </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C2D69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444444"/>
                          </a:solidFill>
                          <a:effectLst/>
                          <a:latin typeface="Calibri" pitchFamily="34" charset="0"/>
                          <a:ea typeface="宋体" pitchFamily="2" charset="-122"/>
                        </a:rPr>
                        <a:t>SIFT</a:t>
                      </a:r>
                      <a:endParaRPr kumimoji="0" lang="en-US" altLang="zh-CN" sz="1600" b="0" i="0" u="none" strike="noStrike" cap="none" normalizeH="0" baseline="0" dirty="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C2D69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444444"/>
                          </a:solidFill>
                          <a:effectLst/>
                          <a:latin typeface="Calibri" pitchFamily="34" charset="0"/>
                          <a:ea typeface="宋体" pitchFamily="2" charset="-122"/>
                        </a:rPr>
                        <a:t>SURF</a:t>
                      </a:r>
                      <a:endParaRPr kumimoji="0" lang="en-US" altLang="zh-CN" sz="1600" b="0" i="0" u="none" strike="noStrike" cap="none" normalizeH="0" baseline="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F0F0F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C2D69B"/>
                    </a:solidFill>
                  </a:tcPr>
                </a:tc>
              </a:tr>
              <a:tr h="73140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444444"/>
                          </a:solidFill>
                          <a:effectLst/>
                          <a:latin typeface="宋体" pitchFamily="2" charset="-122"/>
                          <a:ea typeface="宋体" pitchFamily="2" charset="-122"/>
                        </a:rPr>
                        <a:t>特征点检测</a:t>
                      </a:r>
                      <a:endParaRPr kumimoji="0" lang="zh-CN" altLang="en-US" sz="1400" b="0" i="0" u="none" strike="noStrike" cap="none" normalizeH="0" baseline="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444444"/>
                          </a:solidFill>
                          <a:effectLst/>
                          <a:latin typeface="宋体" pitchFamily="2" charset="-122"/>
                          <a:ea typeface="宋体" pitchFamily="2" charset="-122"/>
                        </a:rPr>
                        <a:t>用不同尺度的图片与高斯函数做卷积</a:t>
                      </a:r>
                      <a:endParaRPr kumimoji="0" lang="zh-CN" altLang="en-US" sz="1400" b="0" i="0" u="none" strike="noStrike" cap="none" normalizeH="0" baseline="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444444"/>
                          </a:solidFill>
                          <a:effectLst/>
                          <a:latin typeface="宋体" pitchFamily="2" charset="-122"/>
                          <a:ea typeface="宋体" pitchFamily="2" charset="-122"/>
                        </a:rPr>
                        <a:t>用不同大小的</a:t>
                      </a:r>
                      <a:r>
                        <a:rPr kumimoji="0" lang="en-US" altLang="zh-CN" sz="1400" b="0" i="0" u="none" strike="noStrike" cap="none" normalizeH="0" baseline="0" smtClean="0">
                          <a:ln>
                            <a:noFill/>
                          </a:ln>
                          <a:solidFill>
                            <a:srgbClr val="444444"/>
                          </a:solidFill>
                          <a:effectLst/>
                          <a:latin typeface="Calibri" pitchFamily="34" charset="0"/>
                          <a:ea typeface="宋体" pitchFamily="2" charset="-122"/>
                        </a:rPr>
                        <a:t>box filter</a:t>
                      </a:r>
                      <a:r>
                        <a:rPr kumimoji="0" lang="zh-CN" altLang="en-US" sz="1400" b="0" i="0" u="none" strike="noStrike" cap="none" normalizeH="0" baseline="0" smtClean="0">
                          <a:ln>
                            <a:noFill/>
                          </a:ln>
                          <a:solidFill>
                            <a:srgbClr val="444444"/>
                          </a:solidFill>
                          <a:effectLst/>
                          <a:latin typeface="宋体" pitchFamily="2" charset="-122"/>
                          <a:ea typeface="宋体" pitchFamily="2" charset="-122"/>
                        </a:rPr>
                        <a:t>与原始图像</a:t>
                      </a:r>
                      <a:r>
                        <a:rPr kumimoji="0" lang="en-US" altLang="zh-CN" sz="1400" b="0" i="0" u="none" strike="noStrike" cap="none" normalizeH="0" baseline="0" smtClean="0">
                          <a:ln>
                            <a:noFill/>
                          </a:ln>
                          <a:solidFill>
                            <a:srgbClr val="444444"/>
                          </a:solidFill>
                          <a:effectLst/>
                          <a:latin typeface="Calibri" pitchFamily="34" charset="0"/>
                          <a:ea typeface="宋体" pitchFamily="2" charset="-122"/>
                        </a:rPr>
                        <a:t>(integral image)</a:t>
                      </a:r>
                      <a:r>
                        <a:rPr kumimoji="0" lang="zh-CN" altLang="en-US" sz="1400" b="0" i="0" u="none" strike="noStrike" cap="none" normalizeH="0" baseline="0" smtClean="0">
                          <a:ln>
                            <a:noFill/>
                          </a:ln>
                          <a:solidFill>
                            <a:srgbClr val="444444"/>
                          </a:solidFill>
                          <a:effectLst/>
                          <a:latin typeface="宋体" pitchFamily="2" charset="-122"/>
                          <a:ea typeface="宋体" pitchFamily="2" charset="-122"/>
                        </a:rPr>
                        <a:t>做卷积，</a:t>
                      </a:r>
                      <a:r>
                        <a:rPr kumimoji="0" lang="zh-CN" altLang="en-US" sz="1400" b="0" i="0" u="none" strike="noStrike" cap="none" normalizeH="0" baseline="0" smtClean="0">
                          <a:ln>
                            <a:noFill/>
                          </a:ln>
                          <a:solidFill>
                            <a:srgbClr val="000000"/>
                          </a:solidFill>
                          <a:effectLst/>
                          <a:latin typeface="宋体" pitchFamily="2" charset="-122"/>
                          <a:ea typeface="宋体" pitchFamily="2" charset="-122"/>
                        </a:rPr>
                        <a:t>易于并行</a:t>
                      </a:r>
                      <a:endParaRPr kumimoji="0" lang="zh-CN" altLang="en-US" sz="1400" b="0" i="0" u="none" strike="noStrike" cap="none" normalizeH="0" baseline="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F0F0F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FFFFCC"/>
                    </a:solidFill>
                  </a:tcPr>
                </a:tc>
              </a:tr>
              <a:tr h="51807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444444"/>
                          </a:solidFill>
                          <a:effectLst/>
                          <a:latin typeface="宋体" pitchFamily="2" charset="-122"/>
                          <a:ea typeface="宋体" pitchFamily="2" charset="-122"/>
                        </a:rPr>
                        <a:t>方向</a:t>
                      </a:r>
                      <a:endParaRPr kumimoji="0" lang="zh-CN" altLang="en-US" sz="1400" b="0" i="0" u="none" strike="noStrike" cap="none" normalizeH="0" baseline="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444444"/>
                          </a:solidFill>
                          <a:effectLst/>
                          <a:latin typeface="宋体" pitchFamily="2" charset="-122"/>
                          <a:ea typeface="宋体" pitchFamily="2" charset="-122"/>
                        </a:rPr>
                        <a:t>特征点邻接矩形区域内，利用梯度直方图计算</a:t>
                      </a:r>
                      <a:endParaRPr kumimoji="0" lang="zh-CN" altLang="en-US" sz="1400" b="0" i="0" u="none" strike="noStrike" cap="none" normalizeH="0" baseline="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444444"/>
                          </a:solidFill>
                          <a:effectLst/>
                          <a:latin typeface="宋体" pitchFamily="2" charset="-122"/>
                          <a:ea typeface="宋体" pitchFamily="2" charset="-122"/>
                        </a:rPr>
                        <a:t>特征点邻接圆域内，计算</a:t>
                      </a:r>
                      <a:r>
                        <a:rPr kumimoji="0" lang="en-US" altLang="zh-CN" sz="1400" b="0" i="0" u="none" strike="noStrike" cap="none" normalizeH="0" baseline="0" smtClean="0">
                          <a:ln>
                            <a:noFill/>
                          </a:ln>
                          <a:solidFill>
                            <a:srgbClr val="444444"/>
                          </a:solidFill>
                          <a:effectLst/>
                          <a:latin typeface="Calibri" pitchFamily="34" charset="0"/>
                          <a:ea typeface="宋体" pitchFamily="2" charset="-122"/>
                        </a:rPr>
                        <a:t>x</a:t>
                      </a:r>
                      <a:r>
                        <a:rPr kumimoji="0" lang="zh-CN" altLang="en-US" sz="1400" b="0" i="0" u="none" strike="noStrike" cap="none" normalizeH="0" baseline="0" smtClean="0">
                          <a:ln>
                            <a:noFill/>
                          </a:ln>
                          <a:solidFill>
                            <a:srgbClr val="444444"/>
                          </a:solidFill>
                          <a:effectLst/>
                          <a:latin typeface="宋体" pitchFamily="2" charset="-122"/>
                          <a:ea typeface="宋体" pitchFamily="2" charset="-122"/>
                        </a:rPr>
                        <a:t>、</a:t>
                      </a:r>
                      <a:r>
                        <a:rPr kumimoji="0" lang="en-US" altLang="zh-CN" sz="1400" b="0" i="0" u="none" strike="noStrike" cap="none" normalizeH="0" baseline="0" smtClean="0">
                          <a:ln>
                            <a:noFill/>
                          </a:ln>
                          <a:solidFill>
                            <a:srgbClr val="444444"/>
                          </a:solidFill>
                          <a:effectLst/>
                          <a:latin typeface="Calibri" pitchFamily="34" charset="0"/>
                          <a:ea typeface="宋体" pitchFamily="2" charset="-122"/>
                        </a:rPr>
                        <a:t>y</a:t>
                      </a:r>
                      <a:r>
                        <a:rPr kumimoji="0" lang="zh-CN" altLang="en-US" sz="1400" b="0" i="0" u="none" strike="noStrike" cap="none" normalizeH="0" baseline="0" smtClean="0">
                          <a:ln>
                            <a:noFill/>
                          </a:ln>
                          <a:solidFill>
                            <a:srgbClr val="444444"/>
                          </a:solidFill>
                          <a:effectLst/>
                          <a:latin typeface="宋体" pitchFamily="2" charset="-122"/>
                          <a:ea typeface="宋体" pitchFamily="2" charset="-122"/>
                        </a:rPr>
                        <a:t>方向上的</a:t>
                      </a:r>
                      <a:r>
                        <a:rPr kumimoji="0" lang="en-US" altLang="zh-CN" sz="1400" b="0" i="0" u="none" strike="noStrike" cap="none" normalizeH="0" baseline="0" smtClean="0">
                          <a:ln>
                            <a:noFill/>
                          </a:ln>
                          <a:solidFill>
                            <a:srgbClr val="444444"/>
                          </a:solidFill>
                          <a:effectLst/>
                          <a:latin typeface="Calibri" pitchFamily="34" charset="0"/>
                          <a:ea typeface="宋体" pitchFamily="2" charset="-122"/>
                        </a:rPr>
                        <a:t>Haar</a:t>
                      </a:r>
                      <a:r>
                        <a:rPr kumimoji="0" lang="zh-CN" altLang="en-US" sz="1400" b="0" i="0" u="none" strike="noStrike" cap="none" normalizeH="0" baseline="0" smtClean="0">
                          <a:ln>
                            <a:noFill/>
                          </a:ln>
                          <a:solidFill>
                            <a:srgbClr val="444444"/>
                          </a:solidFill>
                          <a:effectLst/>
                          <a:latin typeface="宋体" pitchFamily="2" charset="-122"/>
                          <a:ea typeface="宋体" pitchFamily="2" charset="-122"/>
                        </a:rPr>
                        <a:t>小波响应</a:t>
                      </a:r>
                      <a:endParaRPr kumimoji="0" lang="zh-CN" altLang="en-US" sz="1400" b="0" i="0" u="none" strike="noStrike" cap="none" normalizeH="0" baseline="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F0F0F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FFFFCC"/>
                    </a:solidFill>
                  </a:tcPr>
                </a:tc>
              </a:tr>
              <a:tr h="98070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444444"/>
                          </a:solidFill>
                          <a:effectLst/>
                          <a:latin typeface="宋体" pitchFamily="2" charset="-122"/>
                          <a:ea typeface="宋体" pitchFamily="2" charset="-122"/>
                        </a:rPr>
                        <a:t>描述符生成</a:t>
                      </a:r>
                      <a:endParaRPr kumimoji="0" lang="zh-CN" altLang="en-US" sz="1400" b="0" i="0" u="none" strike="noStrike" cap="none" normalizeH="0" baseline="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00000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444444"/>
                          </a:solidFill>
                          <a:effectLst/>
                          <a:latin typeface="Calibri" pitchFamily="34" charset="0"/>
                          <a:ea typeface="宋体" pitchFamily="2" charset="-122"/>
                        </a:rPr>
                        <a:t>20*20(</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单位为</a:t>
                      </a:r>
                      <a:r>
                        <a:rPr kumimoji="0" lang="en-US" altLang="zh-CN" sz="1400" b="0" i="0" u="none" strike="noStrike" cap="none" normalizeH="0" baseline="0" dirty="0" smtClean="0">
                          <a:ln>
                            <a:noFill/>
                          </a:ln>
                          <a:solidFill>
                            <a:srgbClr val="444444"/>
                          </a:solidFill>
                          <a:effectLst/>
                          <a:latin typeface="Calibri" pitchFamily="34" charset="0"/>
                          <a:ea typeface="宋体" pitchFamily="2" charset="-122"/>
                        </a:rPr>
                        <a:t>pixel)</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区域划分为</a:t>
                      </a:r>
                      <a:r>
                        <a:rPr kumimoji="0" lang="en-US" altLang="zh-CN" sz="1400" b="0" i="0" u="none" strike="noStrike" cap="none" normalizeH="0" baseline="0" dirty="0" smtClean="0">
                          <a:ln>
                            <a:noFill/>
                          </a:ln>
                          <a:solidFill>
                            <a:srgbClr val="444444"/>
                          </a:solidFill>
                          <a:effectLst/>
                          <a:latin typeface="Calibri" pitchFamily="34" charset="0"/>
                          <a:ea typeface="宋体" pitchFamily="2" charset="-122"/>
                        </a:rPr>
                        <a:t>4*4(</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或</a:t>
                      </a:r>
                      <a:r>
                        <a:rPr kumimoji="0" lang="en-US" altLang="zh-CN" sz="1400" b="0" i="0" u="none" strike="noStrike" cap="none" normalizeH="0" baseline="0" dirty="0" smtClean="0">
                          <a:ln>
                            <a:noFill/>
                          </a:ln>
                          <a:solidFill>
                            <a:srgbClr val="444444"/>
                          </a:solidFill>
                          <a:effectLst/>
                          <a:latin typeface="Calibri" pitchFamily="34" charset="0"/>
                          <a:ea typeface="宋体" pitchFamily="2" charset="-122"/>
                        </a:rPr>
                        <a:t>2*2)</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的子区域，每个子域计算</a:t>
                      </a:r>
                      <a:r>
                        <a:rPr kumimoji="0" lang="en-US" altLang="zh-CN" sz="1400" b="0" i="0" u="none" strike="noStrike" cap="none" normalizeH="0" baseline="0" dirty="0" smtClean="0">
                          <a:ln>
                            <a:noFill/>
                          </a:ln>
                          <a:solidFill>
                            <a:srgbClr val="444444"/>
                          </a:solidFill>
                          <a:effectLst/>
                          <a:latin typeface="Calibri" pitchFamily="34" charset="0"/>
                          <a:ea typeface="宋体" pitchFamily="2" charset="-122"/>
                        </a:rPr>
                        <a:t>8bin</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直方图</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444444"/>
                          </a:solidFill>
                          <a:effectLst/>
                          <a:latin typeface="Calibri" pitchFamily="34" charset="0"/>
                          <a:ea typeface="宋体" pitchFamily="2" charset="-122"/>
                        </a:rPr>
                        <a:t>20*20(</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单位为</a:t>
                      </a:r>
                      <a:r>
                        <a:rPr kumimoji="0" lang="en-US" altLang="zh-CN" sz="1400" b="0" i="0" u="none" strike="noStrike" cap="none" normalizeH="0" baseline="0" dirty="0" smtClean="0">
                          <a:ln>
                            <a:noFill/>
                          </a:ln>
                          <a:solidFill>
                            <a:srgbClr val="444444"/>
                          </a:solidFill>
                          <a:effectLst/>
                          <a:latin typeface="Calibri" pitchFamily="34" charset="0"/>
                          <a:ea typeface="宋体" pitchFamily="2" charset="-122"/>
                        </a:rPr>
                        <a:t>sigma)</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区域划分为</a:t>
                      </a:r>
                      <a:r>
                        <a:rPr kumimoji="0" lang="en-US" altLang="zh-CN" sz="1400" b="0" i="0" u="none" strike="noStrike" cap="none" normalizeH="0" baseline="0" dirty="0" smtClean="0">
                          <a:ln>
                            <a:noFill/>
                          </a:ln>
                          <a:solidFill>
                            <a:srgbClr val="444444"/>
                          </a:solidFill>
                          <a:effectLst/>
                          <a:latin typeface="Calibri" pitchFamily="34" charset="0"/>
                          <a:ea typeface="宋体" pitchFamily="2" charset="-122"/>
                        </a:rPr>
                        <a:t>4*4</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子域，每个子域计算</a:t>
                      </a:r>
                      <a:r>
                        <a:rPr kumimoji="0" lang="en-US" altLang="zh-CN" sz="1400" b="0" i="0" u="none" strike="noStrike" cap="none" normalizeH="0" baseline="0" dirty="0" smtClean="0">
                          <a:ln>
                            <a:noFill/>
                          </a:ln>
                          <a:solidFill>
                            <a:srgbClr val="444444"/>
                          </a:solidFill>
                          <a:effectLst/>
                          <a:latin typeface="Calibri" pitchFamily="34" charset="0"/>
                          <a:ea typeface="宋体" pitchFamily="2" charset="-122"/>
                        </a:rPr>
                        <a:t>5*5</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个采样点的</a:t>
                      </a:r>
                      <a:r>
                        <a:rPr kumimoji="0" lang="en-US" altLang="zh-CN" sz="1400" b="0" i="0" u="none" strike="noStrike" cap="none" normalizeH="0" baseline="0" dirty="0" err="1" smtClean="0">
                          <a:ln>
                            <a:noFill/>
                          </a:ln>
                          <a:solidFill>
                            <a:srgbClr val="444444"/>
                          </a:solidFill>
                          <a:effectLst/>
                          <a:latin typeface="Calibri" pitchFamily="34" charset="0"/>
                          <a:ea typeface="宋体" pitchFamily="2" charset="-122"/>
                        </a:rPr>
                        <a:t>Haar</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小波响</a:t>
                      </a:r>
                      <a:r>
                        <a:rPr kumimoji="0" lang="zh-CN" altLang="en-US" sz="1400" b="0" i="0" u="none" strike="noStrike" cap="none" normalizeH="0" baseline="0" dirty="0" smtClean="0">
                          <a:ln>
                            <a:noFill/>
                          </a:ln>
                          <a:solidFill>
                            <a:srgbClr val="444444"/>
                          </a:solidFill>
                          <a:effectLst/>
                          <a:latin typeface="Arial" charset="0"/>
                          <a:ea typeface="宋体" pitchFamily="2" charset="-122"/>
                        </a:rPr>
                        <a:t> </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应，记录∑</a:t>
                      </a:r>
                      <a:r>
                        <a:rPr kumimoji="0" lang="en-US" altLang="zh-CN" sz="1400" b="0" i="0" u="none" strike="noStrike" cap="none" normalizeH="0" baseline="0" dirty="0" smtClean="0">
                          <a:ln>
                            <a:noFill/>
                          </a:ln>
                          <a:solidFill>
                            <a:srgbClr val="444444"/>
                          </a:solidFill>
                          <a:effectLst/>
                          <a:latin typeface="宋体" pitchFamily="2" charset="-122"/>
                          <a:ea typeface="宋体" pitchFamily="2" charset="-122"/>
                        </a:rPr>
                        <a:t>dx,</a:t>
                      </a:r>
                      <a:r>
                        <a:rPr kumimoji="0" lang="en-US" altLang="zh-CN" sz="1400" b="0" i="0" u="none" strike="noStrike" cap="none" normalizeH="0" baseline="0" dirty="0" smtClean="0">
                          <a:ln>
                            <a:noFill/>
                          </a:ln>
                          <a:solidFill>
                            <a:srgbClr val="444444"/>
                          </a:solidFill>
                          <a:effectLst/>
                          <a:latin typeface="Arial" charset="0"/>
                          <a:ea typeface="宋体" pitchFamily="2" charset="-122"/>
                        </a:rPr>
                        <a:t> </a:t>
                      </a:r>
                      <a:r>
                        <a:rPr kumimoji="0" lang="en-US" altLang="zh-CN" sz="1400" b="0" i="0" u="none" strike="noStrike" cap="none" normalizeH="0" baseline="0" dirty="0" smtClean="0">
                          <a:ln>
                            <a:noFill/>
                          </a:ln>
                          <a:solidFill>
                            <a:srgbClr val="444444"/>
                          </a:solidFill>
                          <a:effectLst/>
                          <a:latin typeface="宋体" pitchFamily="2" charset="-122"/>
                          <a:ea typeface="宋体" pitchFamily="2" charset="-122"/>
                        </a:rPr>
                        <a:t>∑</a:t>
                      </a:r>
                      <a:r>
                        <a:rPr kumimoji="0" lang="en-US" altLang="zh-CN" sz="1400" b="0" i="0" u="none" strike="noStrike" cap="none" normalizeH="0" baseline="0" dirty="0" err="1" smtClean="0">
                          <a:ln>
                            <a:noFill/>
                          </a:ln>
                          <a:solidFill>
                            <a:srgbClr val="444444"/>
                          </a:solidFill>
                          <a:effectLst/>
                          <a:latin typeface="宋体" pitchFamily="2" charset="-122"/>
                          <a:ea typeface="宋体" pitchFamily="2" charset="-122"/>
                        </a:rPr>
                        <a:t>dy</a:t>
                      </a:r>
                      <a:r>
                        <a:rPr kumimoji="0" lang="en-US" altLang="zh-CN" sz="1400" b="0" i="0" u="none" strike="noStrike" cap="none" normalizeH="0" baseline="0" dirty="0" smtClean="0">
                          <a:ln>
                            <a:noFill/>
                          </a:ln>
                          <a:solidFill>
                            <a:srgbClr val="444444"/>
                          </a:solidFill>
                          <a:effectLst/>
                          <a:latin typeface="宋体" pitchFamily="2" charset="-122"/>
                          <a:ea typeface="宋体" pitchFamily="2" charset="-122"/>
                        </a:rPr>
                        <a:t>,</a:t>
                      </a:r>
                      <a:r>
                        <a:rPr kumimoji="0" lang="en-US" altLang="zh-CN" sz="1400" b="0" i="0" u="none" strike="noStrike" cap="none" normalizeH="0" baseline="0" dirty="0" smtClean="0">
                          <a:ln>
                            <a:noFill/>
                          </a:ln>
                          <a:solidFill>
                            <a:srgbClr val="444444"/>
                          </a:solidFill>
                          <a:effectLst/>
                          <a:latin typeface="Arial" charset="0"/>
                          <a:ea typeface="宋体" pitchFamily="2" charset="-122"/>
                        </a:rPr>
                        <a:t> </a:t>
                      </a:r>
                      <a:r>
                        <a:rPr kumimoji="0" lang="en-US" altLang="zh-CN" sz="1400" b="0" i="0" u="none" strike="noStrike" cap="none" normalizeH="0" baseline="0" dirty="0" smtClean="0">
                          <a:ln>
                            <a:noFill/>
                          </a:ln>
                          <a:solidFill>
                            <a:srgbClr val="444444"/>
                          </a:solidFill>
                          <a:effectLst/>
                          <a:latin typeface="宋体" pitchFamily="2" charset="-122"/>
                          <a:ea typeface="宋体" pitchFamily="2" charset="-122"/>
                        </a:rPr>
                        <a:t>∑|dx|,∑|</a:t>
                      </a:r>
                      <a:r>
                        <a:rPr kumimoji="0" lang="en-US" altLang="zh-CN" sz="1400" b="0" i="0" u="none" strike="noStrike" cap="none" normalizeH="0" baseline="0" dirty="0" err="1" smtClean="0">
                          <a:ln>
                            <a:noFill/>
                          </a:ln>
                          <a:solidFill>
                            <a:srgbClr val="444444"/>
                          </a:solidFill>
                          <a:effectLst/>
                          <a:latin typeface="宋体" pitchFamily="2" charset="-122"/>
                          <a:ea typeface="宋体" pitchFamily="2" charset="-122"/>
                        </a:rPr>
                        <a:t>dy</a:t>
                      </a:r>
                      <a:r>
                        <a:rPr kumimoji="0" lang="en-US" altLang="zh-CN" sz="1400" b="0" i="0" u="none" strike="noStrike" cap="none" normalizeH="0" baseline="0" dirty="0" smtClean="0">
                          <a:ln>
                            <a:noFill/>
                          </a:ln>
                          <a:solidFill>
                            <a:srgbClr val="444444"/>
                          </a:solidFill>
                          <a:effectLst/>
                          <a:latin typeface="宋体" pitchFamily="2" charset="-122"/>
                          <a:ea typeface="宋体" pitchFamily="2" charset="-122"/>
                        </a:rPr>
                        <a:t>|</a:t>
                      </a:r>
                      <a:r>
                        <a:rPr kumimoji="0" lang="zh-CN" altLang="en-US" sz="1400" b="0" i="0" u="none" strike="noStrike" cap="none" normalizeH="0" baseline="0" dirty="0" smtClean="0">
                          <a:ln>
                            <a:noFill/>
                          </a:ln>
                          <a:solidFill>
                            <a:srgbClr val="444444"/>
                          </a:solidFill>
                          <a:effectLst/>
                          <a:latin typeface="宋体" pitchFamily="2" charset="-122"/>
                          <a:ea typeface="宋体" pitchFamily="2" charset="-122"/>
                        </a:rPr>
                        <a:t>。</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a:txBody>
                  <a:tcPr marT="45703" marB="45703" horzOverflow="overflow">
                    <a:lnL w="12700" cap="flat" cmpd="sng" algn="ctr">
                      <a:solidFill>
                        <a:srgbClr val="F0F0F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Tree>
    <p:extLst>
      <p:ext uri="{BB962C8B-B14F-4D97-AF65-F5344CB8AC3E}">
        <p14:creationId xmlns:p14="http://schemas.microsoft.com/office/powerpoint/2010/main" val="574344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-SIFT</a:t>
            </a:r>
            <a:r>
              <a:rPr lang="zh-CN" altLang="en-US" b="1" dirty="0">
                <a:solidFill>
                  <a:srgbClr val="C00000"/>
                </a:solidFill>
              </a:rPr>
              <a:t>算法的扩展与改进</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sz="3200" b="1" dirty="0">
                <a:solidFill>
                  <a:srgbClr val="0070C0"/>
                </a:solidFill>
                <a:latin typeface="楷体_GB2312" pitchFamily="49" charset="-122"/>
                <a:ea typeface="楷体_GB2312" pitchFamily="49" charset="-122"/>
              </a:rPr>
              <a:t>SIFT</a:t>
            </a:r>
            <a:r>
              <a:rPr lang="zh-CN" altLang="en-US" sz="3200" b="1" dirty="0">
                <a:solidFill>
                  <a:srgbClr val="0070C0"/>
                </a:solidFill>
                <a:latin typeface="楷体_GB2312" pitchFamily="49" charset="-122"/>
                <a:ea typeface="楷体_GB2312" pitchFamily="49" charset="-122"/>
              </a:rPr>
              <a:t>、</a:t>
            </a:r>
            <a:r>
              <a:rPr lang="en-US" altLang="zh-CN" sz="3200" b="1" dirty="0">
                <a:solidFill>
                  <a:srgbClr val="0070C0"/>
                </a:solidFill>
                <a:latin typeface="楷体_GB2312" pitchFamily="49" charset="-122"/>
                <a:ea typeface="楷体_GB2312" pitchFamily="49" charset="-122"/>
              </a:rPr>
              <a:t>PCA-SIFT </a:t>
            </a:r>
            <a:r>
              <a:rPr lang="zh-CN" altLang="en-US" sz="3200" b="1" dirty="0">
                <a:solidFill>
                  <a:srgbClr val="0070C0"/>
                </a:solidFill>
                <a:latin typeface="楷体_GB2312" pitchFamily="49" charset="-122"/>
                <a:ea typeface="楷体_GB2312" pitchFamily="49" charset="-122"/>
              </a:rPr>
              <a:t>与 </a:t>
            </a:r>
            <a:r>
              <a:rPr lang="en-US" altLang="zh-CN" sz="3200" b="1" dirty="0">
                <a:solidFill>
                  <a:srgbClr val="0070C0"/>
                </a:solidFill>
                <a:latin typeface="楷体_GB2312" pitchFamily="49" charset="-122"/>
                <a:ea typeface="楷体_GB2312" pitchFamily="49" charset="-122"/>
              </a:rPr>
              <a:t>SURF </a:t>
            </a:r>
            <a:r>
              <a:rPr lang="zh-CN" altLang="en-US" sz="3200" b="1" dirty="0">
                <a:solidFill>
                  <a:srgbClr val="0070C0"/>
                </a:solidFill>
                <a:latin typeface="楷体_GB2312" pitchFamily="49" charset="-122"/>
                <a:ea typeface="楷体_GB2312" pitchFamily="49" charset="-122"/>
              </a:rPr>
              <a:t>的对比</a:t>
            </a:r>
          </a:p>
          <a:p>
            <a:endParaRPr lang="zh-CN" altLang="en-US" dirty="0"/>
          </a:p>
        </p:txBody>
      </p:sp>
      <p:graphicFrame>
        <p:nvGraphicFramePr>
          <p:cNvPr id="4" name="Group 120"/>
          <p:cNvGraphicFramePr>
            <a:graphicFrameLocks/>
          </p:cNvGraphicFramePr>
          <p:nvPr>
            <p:extLst>
              <p:ext uri="{D42A27DB-BD31-4B8C-83A1-F6EECF244321}">
                <p14:modId xmlns:p14="http://schemas.microsoft.com/office/powerpoint/2010/main" val="575726162"/>
              </p:ext>
            </p:extLst>
          </p:nvPr>
        </p:nvGraphicFramePr>
        <p:xfrm>
          <a:off x="2589212" y="3211928"/>
          <a:ext cx="8229600" cy="2528888"/>
        </p:xfrm>
        <a:graphic>
          <a:graphicData uri="http://schemas.openxmlformats.org/drawingml/2006/table">
            <a:tbl>
              <a:tblPr/>
              <a:tblGrid>
                <a:gridCol w="1403350"/>
                <a:gridCol w="1036638"/>
                <a:gridCol w="1154112"/>
                <a:gridCol w="1243013"/>
                <a:gridCol w="1066800"/>
                <a:gridCol w="1490662"/>
                <a:gridCol w="835025"/>
              </a:tblGrid>
              <a:tr h="3657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365F91"/>
                          </a:solidFill>
                          <a:effectLst/>
                          <a:latin typeface="Times New Roman" pitchFamily="18" charset="0"/>
                          <a:ea typeface="宋体" pitchFamily="2" charset="-122"/>
                          <a:cs typeface="Times New Roman" pitchFamily="18" charset="0"/>
                        </a:rPr>
                        <a:t>method</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365F91"/>
                          </a:solidFill>
                          <a:effectLst/>
                          <a:latin typeface="Times New Roman" pitchFamily="18" charset="0"/>
                          <a:ea typeface="宋体" pitchFamily="2" charset="-122"/>
                          <a:cs typeface="Times New Roman" pitchFamily="18" charset="0"/>
                        </a:rPr>
                        <a:t>Time</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365F91"/>
                          </a:solidFill>
                          <a:effectLst/>
                          <a:latin typeface="Times New Roman" pitchFamily="18" charset="0"/>
                          <a:ea typeface="宋体" pitchFamily="2" charset="-122"/>
                          <a:cs typeface="Times New Roman" pitchFamily="18" charset="0"/>
                        </a:rPr>
                        <a:t>Scale</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365F91"/>
                          </a:solidFill>
                          <a:effectLst/>
                          <a:latin typeface="Times New Roman" pitchFamily="18" charset="0"/>
                          <a:ea typeface="宋体" pitchFamily="2" charset="-122"/>
                          <a:cs typeface="Times New Roman" pitchFamily="18" charset="0"/>
                        </a:rPr>
                        <a:t>Rotation</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365F91"/>
                          </a:solidFill>
                          <a:effectLst/>
                          <a:latin typeface="Times New Roman" pitchFamily="18" charset="0"/>
                          <a:ea typeface="宋体" pitchFamily="2" charset="-122"/>
                          <a:cs typeface="Times New Roman" pitchFamily="18" charset="0"/>
                        </a:rPr>
                        <a:t>Blur</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365F91"/>
                          </a:solidFill>
                          <a:effectLst/>
                          <a:latin typeface="Times New Roman" pitchFamily="18" charset="0"/>
                          <a:ea typeface="宋体" pitchFamily="2" charset="-122"/>
                          <a:cs typeface="Times New Roman" pitchFamily="18" charset="0"/>
                        </a:rPr>
                        <a:t>Illumination</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365F91"/>
                          </a:solidFill>
                          <a:effectLst/>
                          <a:latin typeface="Times New Roman" pitchFamily="18" charset="0"/>
                          <a:ea typeface="宋体" pitchFamily="2" charset="-122"/>
                          <a:cs typeface="Times New Roman" pitchFamily="18" charset="0"/>
                        </a:rPr>
                        <a:t>Affine</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r>
              <a:tr h="8236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365F91"/>
                          </a:solidFill>
                          <a:effectLst/>
                          <a:latin typeface="Times New Roman" pitchFamily="18" charset="0"/>
                          <a:ea typeface="宋体" pitchFamily="2" charset="-122"/>
                          <a:cs typeface="Times New Roman" pitchFamily="18" charset="0"/>
                        </a:rPr>
                        <a:t>Sift</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common</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best</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best</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D3DF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common</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common</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good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solidFill>
                      <a:srgbClr val="D3DFEE"/>
                    </a:solidFill>
                  </a:tcPr>
                </a:tc>
              </a:tr>
              <a:tr h="5142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365F91"/>
                          </a:solidFill>
                          <a:effectLst/>
                          <a:latin typeface="Times New Roman" pitchFamily="18" charset="0"/>
                          <a:ea typeface="宋体" pitchFamily="2" charset="-122"/>
                          <a:cs typeface="Times New Roman" pitchFamily="18" charset="0"/>
                        </a:rPr>
                        <a:t>PCA-sift</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good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good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good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best</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good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best</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lnTlToBr>
                      <a:noFill/>
                    </a:lnTlToBr>
                    <a:lnBlToTr>
                      <a:noFill/>
                    </a:lnBlToTr>
                    <a:noFill/>
                  </a:tcPr>
                </a:tc>
              </a:tr>
              <a:tr h="8252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365F91"/>
                          </a:solidFill>
                          <a:effectLst/>
                          <a:latin typeface="Times New Roman" pitchFamily="18" charset="0"/>
                          <a:ea typeface="宋体" pitchFamily="2" charset="-122"/>
                          <a:cs typeface="Times New Roman" pitchFamily="18" charset="0"/>
                        </a:rPr>
                        <a:t>Surf</a:t>
                      </a:r>
                      <a:r>
                        <a:rPr kumimoji="0" lang="en-US" altLang="zh-CN" sz="1800" b="1" i="0" u="none" strike="noStrike" cap="none" normalizeH="0" baseline="0" smtClean="0">
                          <a:ln>
                            <a:noFill/>
                          </a:ln>
                          <a:solidFill>
                            <a:srgbClr val="365F91"/>
                          </a:solidFill>
                          <a:effectLst/>
                          <a:latin typeface="Arial"/>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itchFamily="34" charset="0"/>
                          <a:ea typeface="宋体" pitchFamily="2" charset="-122"/>
                        </a:rPr>
                        <a:t>best</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common</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common</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good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itchFamily="34" charset="0"/>
                          <a:ea typeface="宋体" pitchFamily="2" charset="-122"/>
                        </a:rPr>
                        <a:t>best</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itchFamily="34" charset="0"/>
                          <a:ea typeface="宋体" pitchFamily="2" charset="-122"/>
                        </a:rPr>
                        <a:t>good</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marT="45708" marB="45708" horzOverflow="overflow">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D3DFEE"/>
                    </a:solidFill>
                  </a:tcPr>
                </a:tc>
              </a:tr>
            </a:tbl>
          </a:graphicData>
        </a:graphic>
      </p:graphicFrame>
    </p:spTree>
    <p:extLst>
      <p:ext uri="{BB962C8B-B14F-4D97-AF65-F5344CB8AC3E}">
        <p14:creationId xmlns:p14="http://schemas.microsoft.com/office/powerpoint/2010/main" val="40852605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-SIFT</a:t>
            </a:r>
            <a:r>
              <a:rPr lang="zh-CN" altLang="en-US" b="1" dirty="0">
                <a:solidFill>
                  <a:srgbClr val="C00000"/>
                </a:solidFill>
              </a:rPr>
              <a:t>算法的扩展与改进</a:t>
            </a:r>
            <a:endParaRPr lang="zh-CN" altLang="en-US" dirty="0"/>
          </a:p>
        </p:txBody>
      </p:sp>
      <p:sp>
        <p:nvSpPr>
          <p:cNvPr id="3" name="内容占位符 2"/>
          <p:cNvSpPr>
            <a:spLocks noGrp="1"/>
          </p:cNvSpPr>
          <p:nvPr>
            <p:ph idx="1"/>
          </p:nvPr>
        </p:nvSpPr>
        <p:spPr>
          <a:xfrm>
            <a:off x="2589212" y="1905000"/>
            <a:ext cx="8915400" cy="3777622"/>
          </a:xfrm>
        </p:spPr>
        <p:txBody>
          <a:bodyPr/>
          <a:lstStyle/>
          <a:p>
            <a:pPr>
              <a:buFont typeface="Wingdings" panose="05000000000000000000" pitchFamily="2" charset="2"/>
              <a:buChar char="l"/>
            </a:pPr>
            <a:r>
              <a:rPr lang="en-US" altLang="zh-CN" sz="3200" dirty="0">
                <a:solidFill>
                  <a:srgbClr val="0070C0"/>
                </a:solidFill>
                <a:latin typeface="楷体_GB2312" pitchFamily="49" charset="-122"/>
                <a:ea typeface="楷体_GB2312" pitchFamily="49" charset="-122"/>
              </a:rPr>
              <a:t>ASIFT</a:t>
            </a:r>
          </a:p>
          <a:p>
            <a:pPr>
              <a:lnSpc>
                <a:spcPct val="90000"/>
              </a:lnSpc>
              <a:buNone/>
            </a:pPr>
            <a:r>
              <a:rPr lang="en-US" altLang="zh-CN" sz="2400" b="1" dirty="0">
                <a:latin typeface="楷体_GB2312" pitchFamily="49" charset="-122"/>
                <a:ea typeface="楷体_GB2312" pitchFamily="49" charset="-122"/>
              </a:rPr>
              <a:t>ASIFT</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Affine-SIFT</a:t>
            </a:r>
            <a:r>
              <a:rPr lang="zh-CN" altLang="en-US" sz="2400" b="1" dirty="0">
                <a:latin typeface="楷体_GB2312" pitchFamily="49" charset="-122"/>
                <a:ea typeface="楷体_GB2312" pitchFamily="49" charset="-122"/>
              </a:rPr>
              <a:t>）抗仿射</a:t>
            </a:r>
            <a:r>
              <a:rPr lang="en-US" altLang="zh-CN" sz="2400" b="1" dirty="0">
                <a:latin typeface="楷体_GB2312" pitchFamily="49" charset="-122"/>
                <a:ea typeface="楷体_GB2312" pitchFamily="49" charset="-122"/>
              </a:rPr>
              <a:t>SIFT</a:t>
            </a:r>
            <a:r>
              <a:rPr lang="zh-CN" altLang="en-US" sz="2400" b="1" dirty="0">
                <a:latin typeface="楷体_GB2312" pitchFamily="49" charset="-122"/>
                <a:ea typeface="楷体_GB2312" pitchFamily="49" charset="-122"/>
              </a:rPr>
              <a:t>变换。</a:t>
            </a:r>
          </a:p>
          <a:p>
            <a:pPr>
              <a:lnSpc>
                <a:spcPct val="90000"/>
              </a:lnSpc>
              <a:buNone/>
            </a:pPr>
            <a:endParaRPr lang="zh-CN" altLang="en-US" sz="2400" b="1" dirty="0">
              <a:latin typeface="楷体_GB2312" pitchFamily="49" charset="-122"/>
              <a:ea typeface="楷体_GB2312" pitchFamily="49" charset="-122"/>
            </a:endParaRPr>
          </a:p>
          <a:p>
            <a:pPr>
              <a:lnSpc>
                <a:spcPct val="90000"/>
              </a:lnSpc>
              <a:buNone/>
            </a:pPr>
            <a:r>
              <a:rPr lang="zh-CN" altLang="en-US" sz="2400" b="1" dirty="0">
                <a:latin typeface="楷体_GB2312" pitchFamily="49" charset="-122"/>
                <a:ea typeface="楷体_GB2312" pitchFamily="49" charset="-122"/>
              </a:rPr>
              <a:t>两个向量空间之间的一个仿射变换或者仿射映射由一个</a:t>
            </a:r>
            <a:r>
              <a:rPr lang="zh-CN" altLang="en-US" sz="2400" b="1" dirty="0" smtClean="0">
                <a:latin typeface="楷体_GB2312" pitchFamily="49" charset="-122"/>
                <a:ea typeface="楷体_GB2312" pitchFamily="49" charset="-122"/>
              </a:rPr>
              <a:t>线性变换</a:t>
            </a:r>
            <a:endParaRPr lang="en-US" altLang="zh-CN" sz="2400" b="1" dirty="0" smtClean="0">
              <a:latin typeface="楷体_GB2312" pitchFamily="49" charset="-122"/>
              <a:ea typeface="楷体_GB2312" pitchFamily="49" charset="-122"/>
            </a:endParaRPr>
          </a:p>
          <a:p>
            <a:pPr>
              <a:lnSpc>
                <a:spcPct val="90000"/>
              </a:lnSpc>
              <a:buNone/>
            </a:pPr>
            <a:r>
              <a:rPr lang="zh-CN" altLang="en-US" sz="2400" b="1" dirty="0" smtClean="0">
                <a:latin typeface="楷体_GB2312" pitchFamily="49" charset="-122"/>
                <a:ea typeface="楷体_GB2312" pitchFamily="49" charset="-122"/>
              </a:rPr>
              <a:t>接上一个</a:t>
            </a:r>
            <a:r>
              <a:rPr lang="zh-CN" altLang="en-US" sz="2400" b="1" dirty="0">
                <a:latin typeface="楷体_GB2312" pitchFamily="49" charset="-122"/>
                <a:ea typeface="楷体_GB2312" pitchFamily="49" charset="-122"/>
              </a:rPr>
              <a:t>平移组成。</a:t>
            </a:r>
            <a:r>
              <a:rPr lang="en-US" altLang="zh-CN" sz="2400" b="1" dirty="0">
                <a:latin typeface="楷体_GB2312" pitchFamily="49" charset="-122"/>
                <a:ea typeface="楷体_GB2312" pitchFamily="49" charset="-122"/>
              </a:rPr>
              <a:t>ASIFT</a:t>
            </a:r>
            <a:r>
              <a:rPr lang="zh-CN" altLang="en-US" sz="2400" b="1" dirty="0">
                <a:latin typeface="楷体_GB2312" pitchFamily="49" charset="-122"/>
                <a:ea typeface="楷体_GB2312" pitchFamily="49" charset="-122"/>
              </a:rPr>
              <a:t>可以抵抗强仿射情况，提取的特征</a:t>
            </a:r>
            <a:r>
              <a:rPr lang="zh-CN" altLang="en-US" sz="2400" b="1" dirty="0" smtClean="0">
                <a:latin typeface="楷体_GB2312" pitchFamily="49" charset="-122"/>
                <a:ea typeface="楷体_GB2312" pitchFamily="49" charset="-122"/>
              </a:rPr>
              <a:t>点</a:t>
            </a:r>
            <a:endParaRPr lang="en-US" altLang="zh-CN" sz="2400" b="1" dirty="0" smtClean="0">
              <a:latin typeface="楷体_GB2312" pitchFamily="49" charset="-122"/>
              <a:ea typeface="楷体_GB2312" pitchFamily="49" charset="-122"/>
            </a:endParaRPr>
          </a:p>
          <a:p>
            <a:pPr>
              <a:lnSpc>
                <a:spcPct val="90000"/>
              </a:lnSpc>
              <a:buNone/>
            </a:pPr>
            <a:r>
              <a:rPr lang="zh-CN" altLang="en-US" sz="2400" b="1" dirty="0" smtClean="0">
                <a:latin typeface="楷体_GB2312" pitchFamily="49" charset="-122"/>
                <a:ea typeface="楷体_GB2312" pitchFamily="49" charset="-122"/>
              </a:rPr>
              <a:t>远</a:t>
            </a:r>
            <a:r>
              <a:rPr lang="zh-CN" altLang="en-US" sz="2400" b="1" dirty="0">
                <a:latin typeface="楷体_GB2312" pitchFamily="49" charset="-122"/>
                <a:ea typeface="楷体_GB2312" pitchFamily="49" charset="-122"/>
              </a:rPr>
              <a:t>多于</a:t>
            </a:r>
            <a:r>
              <a:rPr lang="en-US" altLang="zh-CN" sz="2400" b="1" dirty="0">
                <a:latin typeface="楷体_GB2312" pitchFamily="49" charset="-122"/>
                <a:ea typeface="楷体_GB2312" pitchFamily="49" charset="-122"/>
              </a:rPr>
              <a:t>SIFT</a:t>
            </a:r>
            <a:r>
              <a:rPr lang="zh-CN" altLang="en-US" sz="2400" b="1" dirty="0" smtClean="0">
                <a:latin typeface="楷体_GB2312" pitchFamily="49" charset="-122"/>
                <a:ea typeface="楷体_GB2312" pitchFamily="49" charset="-122"/>
              </a:rPr>
              <a:t>算法</a:t>
            </a:r>
            <a:r>
              <a:rPr lang="zh-CN" altLang="en-US" sz="2400" b="1" dirty="0">
                <a:latin typeface="楷体_GB2312" pitchFamily="49" charset="-122"/>
                <a:ea typeface="楷体_GB2312" pitchFamily="49" charset="-122"/>
              </a:rPr>
              <a:t>，由</a:t>
            </a:r>
            <a:r>
              <a:rPr lang="en-US" altLang="zh-CN" sz="2400" b="1" dirty="0">
                <a:latin typeface="楷体_GB2312" pitchFamily="49" charset="-122"/>
                <a:ea typeface="楷体_GB2312" pitchFamily="49" charset="-122"/>
              </a:rPr>
              <a:t>J.M. Morel 2009</a:t>
            </a:r>
            <a:r>
              <a:rPr lang="zh-CN" altLang="en-US" sz="2400" b="1" dirty="0">
                <a:latin typeface="楷体_GB2312" pitchFamily="49" charset="-122"/>
                <a:ea typeface="楷体_GB2312" pitchFamily="49" charset="-122"/>
              </a:rPr>
              <a:t>年提出。</a:t>
            </a:r>
          </a:p>
          <a:p>
            <a:endParaRPr lang="zh-CN" altLang="en-US" dirty="0"/>
          </a:p>
        </p:txBody>
      </p:sp>
    </p:spTree>
    <p:extLst>
      <p:ext uri="{BB962C8B-B14F-4D97-AF65-F5344CB8AC3E}">
        <p14:creationId xmlns:p14="http://schemas.microsoft.com/office/powerpoint/2010/main" val="17172864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4.5.2 SURF</a:t>
            </a:r>
            <a:r>
              <a:rPr lang="zh-CN" altLang="en-US" b="1" dirty="0">
                <a:solidFill>
                  <a:srgbClr val="C00000"/>
                </a:solidFill>
              </a:rPr>
              <a:t>特征</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400" b="1" dirty="0" smtClean="0"/>
              <a:t>参考文献</a:t>
            </a:r>
            <a:endParaRPr lang="en-US" altLang="zh-CN" sz="2400" b="1" dirty="0" smtClean="0"/>
          </a:p>
          <a:p>
            <a:pPr marL="0" indent="0">
              <a:buNone/>
            </a:pPr>
            <a:r>
              <a:rPr lang="en-US" altLang="zh-CN" sz="2200" dirty="0" smtClean="0"/>
              <a:t>[1] Bay </a:t>
            </a:r>
            <a:r>
              <a:rPr lang="en-US" altLang="zh-CN" sz="2200" dirty="0"/>
              <a:t>H , </a:t>
            </a:r>
            <a:r>
              <a:rPr lang="en-US" altLang="zh-CN" sz="2200" dirty="0" err="1"/>
              <a:t>Ess</a:t>
            </a:r>
            <a:r>
              <a:rPr lang="en-US" altLang="zh-CN" sz="2200" dirty="0"/>
              <a:t> A , </a:t>
            </a:r>
            <a:r>
              <a:rPr lang="en-US" altLang="zh-CN" sz="2200" dirty="0" err="1"/>
              <a:t>Tuytelaars</a:t>
            </a:r>
            <a:r>
              <a:rPr lang="en-US" altLang="zh-CN" sz="2200" dirty="0"/>
              <a:t> T , et al. Speeded-Up </a:t>
            </a:r>
            <a:r>
              <a:rPr lang="en-US" altLang="zh-CN" sz="2200" dirty="0" smtClean="0"/>
              <a:t>Robust Features[J</a:t>
            </a:r>
            <a:r>
              <a:rPr lang="en-US" altLang="zh-CN" sz="2200" dirty="0"/>
              <a:t>]. Computer Vision &amp; Image Understanding, 2008, 110(3):404-417</a:t>
            </a:r>
            <a:r>
              <a:rPr lang="en-US" altLang="zh-CN" sz="2200" dirty="0" smtClean="0"/>
              <a:t>.</a:t>
            </a:r>
          </a:p>
          <a:p>
            <a:pPr marL="0" indent="0">
              <a:buNone/>
            </a:pPr>
            <a:endParaRPr lang="en-US" altLang="zh-CN" sz="2200" dirty="0"/>
          </a:p>
          <a:p>
            <a:pPr>
              <a:buFont typeface="Wingdings" panose="05000000000000000000" pitchFamily="2" charset="2"/>
              <a:buChar char="p"/>
            </a:pPr>
            <a:r>
              <a:rPr lang="zh-CN" altLang="en-US" sz="2400" b="1" dirty="0" smtClean="0"/>
              <a:t>参考资料</a:t>
            </a:r>
            <a:endParaRPr lang="en-US" altLang="zh-CN" sz="2400" b="1" dirty="0" smtClean="0"/>
          </a:p>
          <a:p>
            <a:pPr marL="0" indent="0">
              <a:buNone/>
            </a:pPr>
            <a:r>
              <a:rPr lang="en-US" altLang="zh-CN" sz="2200" dirty="0" smtClean="0"/>
              <a:t>[1] </a:t>
            </a:r>
            <a:r>
              <a:rPr lang="en-US" altLang="zh-CN" sz="2400" dirty="0">
                <a:hlinkClick r:id="rId2"/>
              </a:rPr>
              <a:t>https://</a:t>
            </a:r>
            <a:r>
              <a:rPr lang="en-US" altLang="zh-CN" sz="2400" dirty="0" smtClean="0">
                <a:hlinkClick r:id="rId2"/>
              </a:rPr>
              <a:t>www.cnblogs.com/zyly/p/9531907.html</a:t>
            </a:r>
            <a:endParaRPr lang="en-US" altLang="zh-CN" sz="2400" dirty="0" smtClean="0"/>
          </a:p>
          <a:p>
            <a:pPr marL="0" indent="0">
              <a:buNone/>
            </a:pPr>
            <a:r>
              <a:rPr lang="en-US" altLang="zh-CN" sz="2400" dirty="0" smtClean="0"/>
              <a:t>[2] </a:t>
            </a:r>
            <a:r>
              <a:rPr lang="en-US" altLang="zh-CN" sz="2400" dirty="0">
                <a:hlinkClick r:id="rId3"/>
              </a:rPr>
              <a:t>https://blog.csdn.net/dcrmg/article/details/52601010</a:t>
            </a:r>
            <a:endParaRPr lang="en-US" altLang="zh-CN" sz="2200" dirty="0" smtClean="0"/>
          </a:p>
          <a:p>
            <a:pPr marL="0" indent="0">
              <a:buNone/>
            </a:pPr>
            <a:endParaRPr lang="zh-CN" altLang="en-US" sz="2200" dirty="0"/>
          </a:p>
        </p:txBody>
      </p:sp>
    </p:spTree>
    <p:extLst>
      <p:ext uri="{BB962C8B-B14F-4D97-AF65-F5344CB8AC3E}">
        <p14:creationId xmlns:p14="http://schemas.microsoft.com/office/powerpoint/2010/main" val="4343183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1382750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663722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4.1.3 </a:t>
            </a:r>
            <a:r>
              <a:rPr lang="zh-CN" altLang="en-US" b="1" dirty="0">
                <a:solidFill>
                  <a:srgbClr val="C00000"/>
                </a:solidFill>
              </a:rPr>
              <a:t>二阶导数算子</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p"/>
            </a:pPr>
            <a:r>
              <a:rPr lang="en-US" altLang="zh-CN" sz="2800" b="1" dirty="0" smtClean="0"/>
              <a:t>2.</a:t>
            </a:r>
            <a:r>
              <a:rPr lang="zh-CN" altLang="en-US" sz="2800" b="1" dirty="0"/>
              <a:t>马</a:t>
            </a:r>
            <a:r>
              <a:rPr lang="zh-CN" altLang="en-US" sz="2800" b="1" dirty="0" smtClean="0"/>
              <a:t>尔算子</a:t>
            </a:r>
            <a:endParaRPr lang="en-US" altLang="zh-CN" sz="2800" b="1" dirty="0"/>
          </a:p>
          <a:p>
            <a:pPr>
              <a:buFont typeface="Wingdings" panose="05000000000000000000" pitchFamily="2" charset="2"/>
              <a:buChar char="Ø"/>
            </a:pPr>
            <a:r>
              <a:rPr lang="zh-CN" altLang="en-US" sz="2400" dirty="0" smtClean="0"/>
              <a:t>马尔算子是在拉普拉斯算子的基础上实现的边缘检测算子。拉普拉斯算子对噪声比较敏感，为了减少噪声的影响，可先对待检测图进行平滑，然后再运用拉普拉斯算子。</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smtClean="0"/>
              <a:t>马尔边缘检测的思路源于对哺乳动物视觉系统的生物学研究。这种方法对不同分辨率的图像分别处理，在每个分辨率上，都通过二阶导数算子来计算过零点以获得边缘图。</a:t>
            </a:r>
            <a:endParaRPr lang="zh-CN" altLang="en-US" sz="2400" dirty="0"/>
          </a:p>
        </p:txBody>
      </p:sp>
    </p:spTree>
    <p:extLst>
      <p:ext uri="{BB962C8B-B14F-4D97-AF65-F5344CB8AC3E}">
        <p14:creationId xmlns:p14="http://schemas.microsoft.com/office/powerpoint/2010/main" val="605238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4.1.3 </a:t>
            </a:r>
            <a:r>
              <a:rPr lang="zh-CN" altLang="en-US" b="1" dirty="0">
                <a:solidFill>
                  <a:srgbClr val="C00000"/>
                </a:solidFill>
              </a:rPr>
              <a:t>二阶导数算子</a:t>
            </a:r>
            <a:endParaRPr lang="zh-CN" altLang="en-US" dirty="0"/>
          </a:p>
        </p:txBody>
      </p:sp>
      <p:sp>
        <p:nvSpPr>
          <p:cNvPr id="3" name="内容占位符 2"/>
          <p:cNvSpPr>
            <a:spLocks noGrp="1"/>
          </p:cNvSpPr>
          <p:nvPr>
            <p:ph idx="1"/>
          </p:nvPr>
        </p:nvSpPr>
        <p:spPr>
          <a:xfrm>
            <a:off x="2589212" y="2006991"/>
            <a:ext cx="8915400" cy="3777622"/>
          </a:xfrm>
        </p:spPr>
        <p:txBody>
          <a:bodyPr/>
          <a:lstStyle/>
          <a:p>
            <a:pPr>
              <a:buFont typeface="Wingdings" panose="05000000000000000000" pitchFamily="2" charset="2"/>
              <a:buChar char="Ø"/>
            </a:pPr>
            <a:r>
              <a:rPr lang="zh-CN" altLang="en-US" sz="2800" dirty="0"/>
              <a:t>	在每个分辨率上进行如下计算</a:t>
            </a:r>
          </a:p>
          <a:p>
            <a:pPr marL="0" indent="0">
              <a:buNone/>
            </a:pPr>
            <a:r>
              <a:rPr lang="zh-CN" altLang="en-US" sz="2400" dirty="0"/>
              <a:t>	</a:t>
            </a:r>
            <a:r>
              <a:rPr lang="en-US" altLang="zh-CN" sz="2400" dirty="0"/>
              <a:t>(1)</a:t>
            </a:r>
            <a:r>
              <a:rPr lang="zh-CN" altLang="en-US" sz="2400" dirty="0"/>
              <a:t>　用一个</a:t>
            </a:r>
            <a:r>
              <a:rPr lang="en-US" altLang="zh-CN" sz="2400" dirty="0"/>
              <a:t>2-D</a:t>
            </a:r>
            <a:r>
              <a:rPr lang="zh-CN" altLang="en-US" sz="2400" dirty="0"/>
              <a:t>的高斯平滑模板与原图像卷积</a:t>
            </a:r>
          </a:p>
          <a:p>
            <a:pPr marL="0" indent="0">
              <a:buNone/>
            </a:pPr>
            <a:r>
              <a:rPr lang="zh-CN" altLang="en-US" sz="2400" dirty="0"/>
              <a:t>	</a:t>
            </a:r>
            <a:r>
              <a:rPr lang="en-US" altLang="zh-CN" sz="2400" dirty="0"/>
              <a:t>(2)</a:t>
            </a:r>
            <a:r>
              <a:rPr lang="zh-CN" altLang="en-US" sz="2400" dirty="0"/>
              <a:t>　计算卷积后图像的拉普拉斯值</a:t>
            </a:r>
          </a:p>
          <a:p>
            <a:pPr marL="0" indent="0">
              <a:buNone/>
            </a:pPr>
            <a:r>
              <a:rPr lang="zh-CN" altLang="en-US" sz="2400" dirty="0"/>
              <a:t>	</a:t>
            </a:r>
            <a:r>
              <a:rPr lang="en-US" altLang="zh-CN" sz="2400" dirty="0"/>
              <a:t>(3)</a:t>
            </a:r>
            <a:r>
              <a:rPr lang="zh-CN" altLang="en-US" sz="2400" dirty="0"/>
              <a:t>　检测拉普拉斯图像中的过零点作为边缘</a:t>
            </a:r>
            <a:r>
              <a:rPr lang="zh-CN" altLang="en-US" sz="2400" dirty="0" smtClean="0"/>
              <a:t>点</a:t>
            </a:r>
            <a:endParaRPr lang="en-US" altLang="zh-CN" sz="2400" dirty="0" smtClean="0"/>
          </a:p>
          <a:p>
            <a:pPr marL="0" indent="0">
              <a:buNone/>
            </a:pPr>
            <a:endParaRPr lang="en-US" altLang="zh-CN" sz="2400" dirty="0"/>
          </a:p>
          <a:p>
            <a:pPr>
              <a:buFont typeface="Wingdings" panose="05000000000000000000" pitchFamily="2" charset="2"/>
              <a:buChar char="Ø"/>
            </a:pPr>
            <a:r>
              <a:rPr lang="zh-CN" altLang="en-US" sz="2400" dirty="0"/>
              <a:t>高斯加权平滑函数</a:t>
            </a:r>
          </a:p>
          <a:p>
            <a:endParaRPr lang="zh-CN" altLang="en-US" dirty="0"/>
          </a:p>
        </p:txBody>
      </p:sp>
      <p:pic>
        <p:nvPicPr>
          <p:cNvPr id="4" name="Picture 2"/>
          <p:cNvPicPr>
            <a:picLocks noChangeArrowheads="1"/>
          </p:cNvPicPr>
          <p:nvPr/>
        </p:nvPicPr>
        <p:blipFill>
          <a:blip r:embed="rId2">
            <a:extLst>
              <a:ext uri="{28A0092B-C50C-407E-A947-70E740481C1C}">
                <a14:useLocalDpi xmlns:a14="http://schemas.microsoft.com/office/drawing/2010/main" val="0"/>
              </a:ext>
            </a:extLst>
          </a:blip>
          <a:srcRect r="1077"/>
          <a:stretch>
            <a:fillRect/>
          </a:stretch>
        </p:blipFill>
        <p:spPr bwMode="auto">
          <a:xfrm>
            <a:off x="3155683" y="5208350"/>
            <a:ext cx="367188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77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4.1.3 </a:t>
            </a:r>
            <a:r>
              <a:rPr lang="zh-CN" altLang="en-US" b="1" dirty="0">
                <a:solidFill>
                  <a:srgbClr val="C00000"/>
                </a:solidFill>
              </a:rPr>
              <a:t>二阶导数算子</a:t>
            </a:r>
            <a:endParaRPr lang="zh-CN" altLang="en-US" dirty="0"/>
          </a:p>
        </p:txBody>
      </p:sp>
      <p:sp>
        <p:nvSpPr>
          <p:cNvPr id="3" name="内容占位符 2"/>
          <p:cNvSpPr>
            <a:spLocks noGrp="1"/>
          </p:cNvSpPr>
          <p:nvPr>
            <p:ph idx="1"/>
          </p:nvPr>
        </p:nvSpPr>
        <p:spPr>
          <a:xfrm>
            <a:off x="2589212" y="2133600"/>
            <a:ext cx="6203096" cy="3777622"/>
          </a:xfrm>
        </p:spPr>
        <p:txBody>
          <a:bodyPr/>
          <a:lstStyle/>
          <a:p>
            <a:pPr>
              <a:buFont typeface="Wingdings" panose="05000000000000000000" pitchFamily="2" charset="2"/>
              <a:buChar char="p"/>
            </a:pPr>
            <a:r>
              <a:rPr lang="en-US" altLang="zh-CN" sz="2800" b="1" dirty="0" smtClean="0"/>
              <a:t>3.Canny</a:t>
            </a:r>
            <a:r>
              <a:rPr lang="zh-CN" altLang="en-US" sz="2800" b="1" dirty="0" smtClean="0"/>
              <a:t>算子</a:t>
            </a:r>
            <a:endParaRPr lang="en-US" altLang="zh-CN" sz="2800" b="1" dirty="0" smtClean="0"/>
          </a:p>
          <a:p>
            <a:pPr algn="just">
              <a:buFont typeface="Wingdings" panose="05000000000000000000" pitchFamily="2" charset="2"/>
              <a:buChar char="Ø"/>
            </a:pPr>
            <a:r>
              <a:rPr lang="en-US" altLang="zh-CN" sz="2400" dirty="0" smtClean="0"/>
              <a:t>Canny</a:t>
            </a:r>
            <a:r>
              <a:rPr lang="zh-CN" altLang="en-US" sz="2400" dirty="0" smtClean="0"/>
              <a:t>把边缘检测问题转化为检测单位函数极大值的问题来考虑。</a:t>
            </a:r>
            <a:r>
              <a:rPr lang="en-US" altLang="zh-CN" sz="2400" dirty="0"/>
              <a:t>Canny</a:t>
            </a:r>
            <a:r>
              <a:rPr lang="zh-CN" altLang="en-US" sz="2400" dirty="0"/>
              <a:t>边缘检测算子是</a:t>
            </a:r>
            <a:r>
              <a:rPr lang="en-US" altLang="zh-CN" sz="2400" dirty="0"/>
              <a:t>John F. Canny</a:t>
            </a:r>
            <a:r>
              <a:rPr lang="zh-CN" altLang="en-US" sz="2400" dirty="0"/>
              <a:t>于</a:t>
            </a:r>
            <a:r>
              <a:rPr lang="en-US" altLang="zh-CN" sz="2400" dirty="0"/>
              <a:t>1986</a:t>
            </a:r>
            <a:r>
              <a:rPr lang="zh-CN" altLang="en-US" sz="2400" dirty="0"/>
              <a:t>年开发出来的一个多级边缘检测算法。更为重要的是</a:t>
            </a:r>
            <a:r>
              <a:rPr lang="en-US" altLang="zh-CN" sz="2400" dirty="0"/>
              <a:t>Canny</a:t>
            </a:r>
            <a:r>
              <a:rPr lang="zh-CN" altLang="en-US" sz="2400" dirty="0"/>
              <a:t>创立了“边缘检测计算理论”（</a:t>
            </a:r>
            <a:r>
              <a:rPr lang="en-US" altLang="zh-CN" sz="2400" dirty="0"/>
              <a:t>computational theory of edge detection</a:t>
            </a:r>
            <a:r>
              <a:rPr lang="zh-CN" altLang="en-US" sz="2400" dirty="0"/>
              <a:t>）解释这项技术如何工作。</a:t>
            </a:r>
          </a:p>
        </p:txBody>
      </p:sp>
      <p:pic>
        <p:nvPicPr>
          <p:cNvPr id="11266" name="Picture 2" descr="John Canny in his off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9084" y="2547191"/>
            <a:ext cx="2327624" cy="262972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9747368" y="5283804"/>
            <a:ext cx="1949340" cy="53529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John Canny</a:t>
            </a:r>
            <a:endParaRPr lang="zh-CN" altLang="en-US" sz="2000" dirty="0"/>
          </a:p>
        </p:txBody>
      </p:sp>
    </p:spTree>
    <p:extLst>
      <p:ext uri="{BB962C8B-B14F-4D97-AF65-F5344CB8AC3E}">
        <p14:creationId xmlns:p14="http://schemas.microsoft.com/office/powerpoint/2010/main" val="1694160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4.1.3 </a:t>
            </a:r>
            <a:r>
              <a:rPr lang="zh-CN" altLang="en-US" b="1" dirty="0">
                <a:solidFill>
                  <a:srgbClr val="C00000"/>
                </a:solidFill>
              </a:rPr>
              <a:t>二阶导数算子</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p"/>
            </a:pPr>
            <a:r>
              <a:rPr lang="en-US" altLang="zh-CN" sz="2800" dirty="0"/>
              <a:t>Canny</a:t>
            </a:r>
            <a:r>
              <a:rPr lang="zh-CN" altLang="en-US" sz="2800" dirty="0"/>
              <a:t>的目标是找到一个最优的边缘检测算法，最优边缘检测的含义是</a:t>
            </a:r>
            <a:r>
              <a:rPr lang="zh-CN" altLang="en-US" sz="2800" dirty="0" smtClean="0"/>
              <a:t>：</a:t>
            </a:r>
            <a:endParaRPr lang="en-US" altLang="zh-CN" sz="2800" dirty="0" smtClean="0"/>
          </a:p>
          <a:p>
            <a:pPr marL="457200" indent="-457200">
              <a:buFont typeface="+mj-ea"/>
              <a:buAutoNum type="circleNumDbPlain"/>
            </a:pPr>
            <a:r>
              <a:rPr lang="zh-CN" altLang="en-US" sz="2400" dirty="0"/>
              <a:t>好的检测</a:t>
            </a:r>
            <a:r>
              <a:rPr lang="en-US" altLang="zh-CN" sz="2400" dirty="0"/>
              <a:t>- </a:t>
            </a:r>
            <a:r>
              <a:rPr lang="zh-CN" altLang="en-US" sz="2400" dirty="0"/>
              <a:t>算法能够尽可能多地标识出图像中的实际边缘。</a:t>
            </a:r>
          </a:p>
          <a:p>
            <a:pPr marL="457200" indent="-457200">
              <a:buFont typeface="+mj-ea"/>
              <a:buAutoNum type="circleNumDbPlain"/>
            </a:pPr>
            <a:r>
              <a:rPr lang="zh-CN" altLang="en-US" sz="2400" dirty="0"/>
              <a:t>好的定位</a:t>
            </a:r>
            <a:r>
              <a:rPr lang="en-US" altLang="zh-CN" sz="2400" dirty="0"/>
              <a:t>- </a:t>
            </a:r>
            <a:r>
              <a:rPr lang="zh-CN" altLang="en-US" sz="2400" dirty="0"/>
              <a:t>标识出的边缘要与实际图像中的实际边缘尽可能接近。</a:t>
            </a:r>
          </a:p>
          <a:p>
            <a:pPr marL="457200" indent="-457200">
              <a:buFont typeface="+mj-ea"/>
              <a:buAutoNum type="circleNumDbPlain"/>
            </a:pPr>
            <a:r>
              <a:rPr lang="zh-CN" altLang="en-US" sz="2400" dirty="0"/>
              <a:t>最小响应</a:t>
            </a:r>
            <a:r>
              <a:rPr lang="en-US" altLang="zh-CN" sz="2400" dirty="0"/>
              <a:t>- </a:t>
            </a:r>
            <a:r>
              <a:rPr lang="zh-CN" altLang="en-US" sz="2400" dirty="0"/>
              <a:t>图像中的边缘只能标识一次，并且可能存在的图像噪声不应标识为边缘。</a:t>
            </a:r>
          </a:p>
          <a:p>
            <a:endParaRPr lang="zh-CN" altLang="en-US" dirty="0"/>
          </a:p>
        </p:txBody>
      </p:sp>
    </p:spTree>
    <p:extLst>
      <p:ext uri="{BB962C8B-B14F-4D97-AF65-F5344CB8AC3E}">
        <p14:creationId xmlns:p14="http://schemas.microsoft.com/office/powerpoint/2010/main" val="1571918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4.1.3 </a:t>
            </a:r>
            <a:r>
              <a:rPr lang="zh-CN" altLang="en-US" b="1" dirty="0">
                <a:solidFill>
                  <a:srgbClr val="C00000"/>
                </a:solidFill>
              </a:rPr>
              <a:t>二阶导数算子</a:t>
            </a:r>
            <a:endParaRPr lang="zh-CN" altLang="en-US" dirty="0"/>
          </a:p>
        </p:txBody>
      </p:sp>
      <p:sp>
        <p:nvSpPr>
          <p:cNvPr id="3" name="内容占位符 2"/>
          <p:cNvSpPr>
            <a:spLocks noGrp="1"/>
          </p:cNvSpPr>
          <p:nvPr>
            <p:ph idx="1"/>
          </p:nvPr>
        </p:nvSpPr>
        <p:spPr>
          <a:xfrm>
            <a:off x="2589212" y="1905000"/>
            <a:ext cx="8915400" cy="3777622"/>
          </a:xfrm>
        </p:spPr>
        <p:txBody>
          <a:bodyPr>
            <a:normAutofit/>
          </a:bodyPr>
          <a:lstStyle/>
          <a:p>
            <a:pPr>
              <a:buFont typeface="Wingdings" panose="05000000000000000000" pitchFamily="2" charset="2"/>
              <a:buChar char="Ø"/>
            </a:pPr>
            <a:r>
              <a:rPr lang="zh-CN" altLang="en-US" sz="2400" dirty="0" smtClean="0"/>
              <a:t>考虑到上述</a:t>
            </a:r>
            <a:r>
              <a:rPr lang="en-US" altLang="zh-CN" sz="2400" dirty="0" smtClean="0"/>
              <a:t>3</a:t>
            </a:r>
            <a:r>
              <a:rPr lang="zh-CN" altLang="en-US" sz="2400" dirty="0" smtClean="0"/>
              <a:t>个指标，</a:t>
            </a:r>
            <a:r>
              <a:rPr lang="en-US" altLang="zh-CN" sz="2400" dirty="0" smtClean="0"/>
              <a:t>Canny</a:t>
            </a:r>
            <a:r>
              <a:rPr lang="zh-CN" altLang="en-US" sz="2400" dirty="0" smtClean="0"/>
              <a:t>提出了判定边缘检测算子的</a:t>
            </a:r>
            <a:r>
              <a:rPr lang="en-US" altLang="zh-CN" sz="2400" dirty="0" smtClean="0"/>
              <a:t>3</a:t>
            </a:r>
            <a:r>
              <a:rPr lang="zh-CN" altLang="en-US" sz="2400" dirty="0" smtClean="0"/>
              <a:t>个准则：</a:t>
            </a:r>
            <a:r>
              <a:rPr lang="zh-CN" altLang="en-US" sz="2400" b="1" dirty="0" smtClean="0"/>
              <a:t>信噪比准则、定位精度准则、单边缘响应准则。</a:t>
            </a:r>
            <a:endParaRPr lang="zh-CN" altLang="en-US" sz="2400" b="1" dirty="0"/>
          </a:p>
        </p:txBody>
      </p:sp>
      <p:pic>
        <p:nvPicPr>
          <p:cNvPr id="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623" y="3000304"/>
            <a:ext cx="540067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762631" y="3236686"/>
            <a:ext cx="1949340" cy="53529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smtClean="0"/>
              <a:t>信噪比准则</a:t>
            </a:r>
            <a:endParaRPr lang="zh-CN" altLang="en-US" sz="2000" b="1" dirty="0"/>
          </a:p>
        </p:txBody>
      </p:sp>
      <p:pic>
        <p:nvPicPr>
          <p:cNvPr id="6"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624" y="4330195"/>
            <a:ext cx="540067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8957234" y="4584233"/>
            <a:ext cx="1949340" cy="53529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smtClean="0"/>
              <a:t>定位精度准则</a:t>
            </a:r>
            <a:endParaRPr lang="zh-CN" altLang="en-US" sz="2000" b="1" dirty="0"/>
          </a:p>
        </p:txBody>
      </p:sp>
      <p:pic>
        <p:nvPicPr>
          <p:cNvPr id="8" name="Picture 4"/>
          <p:cNvPicPr>
            <a:picLocks noChangeArrowheads="1"/>
          </p:cNvPicPr>
          <p:nvPr/>
        </p:nvPicPr>
        <p:blipFill>
          <a:blip r:embed="rId4">
            <a:extLst>
              <a:ext uri="{28A0092B-C50C-407E-A947-70E740481C1C}">
                <a14:useLocalDpi xmlns:a14="http://schemas.microsoft.com/office/drawing/2010/main" val="0"/>
              </a:ext>
            </a:extLst>
          </a:blip>
          <a:srcRect l="667" r="-667"/>
          <a:stretch>
            <a:fillRect/>
          </a:stretch>
        </p:blipFill>
        <p:spPr bwMode="auto">
          <a:xfrm>
            <a:off x="3361956" y="5508544"/>
            <a:ext cx="5400675" cy="1008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9010182" y="5713659"/>
            <a:ext cx="2272108" cy="5745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smtClean="0"/>
              <a:t>单边缘相应准则</a:t>
            </a:r>
            <a:endParaRPr lang="zh-CN" altLang="en-US" sz="2000" b="1" dirty="0"/>
          </a:p>
        </p:txBody>
      </p:sp>
    </p:spTree>
    <p:extLst>
      <p:ext uri="{BB962C8B-B14F-4D97-AF65-F5344CB8AC3E}">
        <p14:creationId xmlns:p14="http://schemas.microsoft.com/office/powerpoint/2010/main" val="3708348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4.1.3 </a:t>
            </a:r>
            <a:r>
              <a:rPr lang="zh-CN" altLang="en-US" b="1" dirty="0">
                <a:solidFill>
                  <a:srgbClr val="C00000"/>
                </a:solidFill>
              </a:rPr>
              <a:t>二阶导数算子</a:t>
            </a:r>
            <a:endParaRPr lang="zh-CN" altLang="en-US" dirty="0"/>
          </a:p>
        </p:txBody>
      </p:sp>
      <p:sp>
        <p:nvSpPr>
          <p:cNvPr id="3" name="内容占位符 2"/>
          <p:cNvSpPr>
            <a:spLocks noGrp="1"/>
          </p:cNvSpPr>
          <p:nvPr>
            <p:ph idx="1"/>
          </p:nvPr>
        </p:nvSpPr>
        <p:spPr>
          <a:xfrm>
            <a:off x="2589212" y="1905000"/>
            <a:ext cx="8915400" cy="4006222"/>
          </a:xfrm>
        </p:spPr>
        <p:txBody>
          <a:bodyPr>
            <a:normAutofit/>
          </a:bodyPr>
          <a:lstStyle/>
          <a:p>
            <a:pPr>
              <a:lnSpc>
                <a:spcPct val="120000"/>
              </a:lnSpc>
              <a:buFont typeface="Wingdings" panose="05000000000000000000" pitchFamily="2" charset="2"/>
              <a:buChar char="p"/>
            </a:pPr>
            <a:r>
              <a:rPr lang="en-US" altLang="zh-CN" sz="2800" dirty="0" smtClean="0"/>
              <a:t>Canny</a:t>
            </a:r>
            <a:r>
              <a:rPr lang="zh-CN" altLang="en-US" sz="2800" dirty="0"/>
              <a:t>算子求边缘点具体算法步骤如下</a:t>
            </a:r>
            <a:r>
              <a:rPr lang="zh-CN" altLang="en-US" sz="2800" dirty="0" smtClean="0"/>
              <a:t>：</a:t>
            </a:r>
            <a:endParaRPr lang="zh-CN" altLang="en-US" sz="2800" dirty="0"/>
          </a:p>
          <a:p>
            <a:pPr marL="0" indent="0">
              <a:lnSpc>
                <a:spcPct val="150000"/>
              </a:lnSpc>
              <a:buNone/>
            </a:pPr>
            <a:r>
              <a:rPr lang="en-US" altLang="zh-CN" sz="2400" dirty="0"/>
              <a:t>1. </a:t>
            </a:r>
            <a:r>
              <a:rPr lang="zh-CN" altLang="en-US" sz="2400" dirty="0"/>
              <a:t>用高斯滤波器平滑</a:t>
            </a:r>
            <a:r>
              <a:rPr lang="zh-CN" altLang="en-US" sz="2400" dirty="0" smtClean="0"/>
              <a:t>图像</a:t>
            </a:r>
            <a:endParaRPr lang="zh-CN" altLang="en-US" sz="2400" dirty="0"/>
          </a:p>
          <a:p>
            <a:pPr marL="0" indent="0">
              <a:lnSpc>
                <a:spcPct val="150000"/>
              </a:lnSpc>
              <a:buNone/>
            </a:pPr>
            <a:r>
              <a:rPr lang="en-US" altLang="zh-CN" sz="2400" dirty="0"/>
              <a:t>2. </a:t>
            </a:r>
            <a:r>
              <a:rPr lang="zh-CN" altLang="en-US" sz="2400" dirty="0"/>
              <a:t>用一阶偏导有限差分计算梯度幅值和</a:t>
            </a:r>
            <a:r>
              <a:rPr lang="zh-CN" altLang="en-US" sz="2400" dirty="0" smtClean="0"/>
              <a:t>方向</a:t>
            </a:r>
            <a:endParaRPr lang="en-US" altLang="zh-CN" sz="2400" dirty="0"/>
          </a:p>
          <a:p>
            <a:pPr marL="0" indent="0">
              <a:lnSpc>
                <a:spcPct val="150000"/>
              </a:lnSpc>
              <a:buNone/>
            </a:pPr>
            <a:r>
              <a:rPr lang="en-US" altLang="zh-CN" sz="2400" dirty="0"/>
              <a:t>3. </a:t>
            </a:r>
            <a:r>
              <a:rPr lang="zh-CN" altLang="en-US" sz="2400" dirty="0"/>
              <a:t>对梯度幅值进行非极大值</a:t>
            </a:r>
            <a:r>
              <a:rPr lang="zh-CN" altLang="en-US" sz="2400" dirty="0" smtClean="0"/>
              <a:t>抑制</a:t>
            </a:r>
            <a:endParaRPr lang="en-US" altLang="zh-CN" sz="2400" dirty="0"/>
          </a:p>
          <a:p>
            <a:pPr marL="0" indent="0">
              <a:lnSpc>
                <a:spcPct val="150000"/>
              </a:lnSpc>
              <a:buNone/>
            </a:pPr>
            <a:r>
              <a:rPr lang="en-US" altLang="zh-CN" sz="2400" dirty="0"/>
              <a:t>4. </a:t>
            </a:r>
            <a:r>
              <a:rPr lang="zh-CN" altLang="en-US" sz="2400" dirty="0"/>
              <a:t>用双阈值算法检测和连接</a:t>
            </a:r>
            <a:r>
              <a:rPr lang="zh-CN" altLang="en-US" sz="2400" dirty="0" smtClean="0"/>
              <a:t>边缘</a:t>
            </a:r>
            <a:endParaRPr lang="zh-CN" altLang="en-US" sz="2400" dirty="0"/>
          </a:p>
        </p:txBody>
      </p:sp>
    </p:spTree>
    <p:extLst>
      <p:ext uri="{BB962C8B-B14F-4D97-AF65-F5344CB8AC3E}">
        <p14:creationId xmlns:p14="http://schemas.microsoft.com/office/powerpoint/2010/main" val="842847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4.1.3 </a:t>
            </a:r>
            <a:r>
              <a:rPr lang="zh-CN" altLang="en-US" b="1" dirty="0">
                <a:solidFill>
                  <a:srgbClr val="C00000"/>
                </a:solidFill>
              </a:rPr>
              <a:t>二阶导数算子</a:t>
            </a:r>
            <a:endParaRPr lang="zh-CN" altLang="en-US" dirty="0"/>
          </a:p>
        </p:txBody>
      </p:sp>
      <p:sp>
        <p:nvSpPr>
          <p:cNvPr id="3" name="内容占位符 2"/>
          <p:cNvSpPr>
            <a:spLocks noGrp="1"/>
          </p:cNvSpPr>
          <p:nvPr>
            <p:ph idx="1"/>
          </p:nvPr>
        </p:nvSpPr>
        <p:spPr>
          <a:xfrm>
            <a:off x="2589212" y="2035127"/>
            <a:ext cx="8915400" cy="3777622"/>
          </a:xfrm>
        </p:spPr>
        <p:txBody>
          <a:bodyPr/>
          <a:lstStyle/>
          <a:p>
            <a:pPr>
              <a:buFont typeface="Wingdings" panose="05000000000000000000" pitchFamily="2" charset="2"/>
              <a:buChar char="Ø"/>
            </a:pPr>
            <a:r>
              <a:rPr lang="zh-CN" altLang="en-US" sz="2400" dirty="0"/>
              <a:t>算法过程</a:t>
            </a:r>
            <a:endParaRPr lang="en-US" altLang="zh-CN" sz="2400" dirty="0"/>
          </a:p>
          <a:p>
            <a:endParaRPr lang="zh-CN" altLang="en-US" dirty="0"/>
          </a:p>
        </p:txBody>
      </p:sp>
      <p:sp>
        <p:nvSpPr>
          <p:cNvPr id="4" name="流程图: 过程 3"/>
          <p:cNvSpPr/>
          <p:nvPr/>
        </p:nvSpPr>
        <p:spPr>
          <a:xfrm>
            <a:off x="3363497" y="2727374"/>
            <a:ext cx="1428750" cy="8572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rPr>
              <a:t>原始图像</a:t>
            </a:r>
            <a:r>
              <a:rPr lang="en-US" altLang="zh-CN" sz="2400" b="1" dirty="0">
                <a:solidFill>
                  <a:schemeClr val="tx1"/>
                </a:solidFill>
              </a:rPr>
              <a:t>A(</a:t>
            </a:r>
            <a:r>
              <a:rPr lang="en-US" altLang="zh-CN" sz="2400" b="1" dirty="0" err="1">
                <a:solidFill>
                  <a:schemeClr val="tx1"/>
                </a:solidFill>
              </a:rPr>
              <a:t>x,y</a:t>
            </a:r>
            <a:r>
              <a:rPr lang="en-US" altLang="zh-CN" sz="2400" b="1" dirty="0">
                <a:solidFill>
                  <a:schemeClr val="tx1"/>
                </a:solidFill>
              </a:rPr>
              <a:t>)</a:t>
            </a:r>
            <a:endParaRPr lang="zh-CN" altLang="en-US" sz="2400" b="1" dirty="0">
              <a:solidFill>
                <a:schemeClr val="tx1"/>
              </a:solidFill>
            </a:endParaRPr>
          </a:p>
        </p:txBody>
      </p:sp>
      <p:sp>
        <p:nvSpPr>
          <p:cNvPr id="5" name="流程图: 过程 4"/>
          <p:cNvSpPr/>
          <p:nvPr/>
        </p:nvSpPr>
        <p:spPr>
          <a:xfrm>
            <a:off x="5935247" y="2727374"/>
            <a:ext cx="1071563" cy="8572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b="1" dirty="0">
                <a:solidFill>
                  <a:schemeClr val="tx1"/>
                </a:solidFill>
              </a:rPr>
              <a:t>B(</a:t>
            </a:r>
            <a:r>
              <a:rPr lang="en-US" altLang="zh-CN" sz="2400" b="1" dirty="0" err="1">
                <a:solidFill>
                  <a:schemeClr val="tx1"/>
                </a:solidFill>
              </a:rPr>
              <a:t>x,y</a:t>
            </a:r>
            <a:r>
              <a:rPr lang="en-US" altLang="zh-CN" sz="2400" b="1" dirty="0">
                <a:solidFill>
                  <a:schemeClr val="tx1"/>
                </a:solidFill>
              </a:rPr>
              <a:t>)</a:t>
            </a:r>
            <a:endParaRPr lang="zh-CN" altLang="en-US" sz="2400" b="1" dirty="0">
              <a:solidFill>
                <a:schemeClr val="tx1"/>
              </a:solidFill>
            </a:endParaRPr>
          </a:p>
        </p:txBody>
      </p:sp>
      <p:sp>
        <p:nvSpPr>
          <p:cNvPr id="6" name="流程图: 过程 5"/>
          <p:cNvSpPr/>
          <p:nvPr/>
        </p:nvSpPr>
        <p:spPr>
          <a:xfrm>
            <a:off x="7864060" y="2727374"/>
            <a:ext cx="1428750" cy="8572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rPr>
              <a:t>偏导</a:t>
            </a:r>
            <a:r>
              <a:rPr lang="en-US" altLang="zh-CN" sz="2400" b="1" dirty="0">
                <a:solidFill>
                  <a:schemeClr val="tx1"/>
                </a:solidFill>
              </a:rPr>
              <a:t>(</a:t>
            </a:r>
            <a:r>
              <a:rPr lang="en-US" altLang="zh-CN" sz="2400" b="1" dirty="0" err="1">
                <a:solidFill>
                  <a:schemeClr val="tx1"/>
                </a:solidFill>
              </a:rPr>
              <a:t>Bx,By</a:t>
            </a:r>
            <a:r>
              <a:rPr lang="en-US" altLang="zh-CN" sz="2400" b="1" dirty="0">
                <a:solidFill>
                  <a:schemeClr val="tx1"/>
                </a:solidFill>
              </a:rPr>
              <a:t>)</a:t>
            </a:r>
            <a:endParaRPr lang="zh-CN" altLang="en-US" sz="2400" b="1" dirty="0">
              <a:solidFill>
                <a:schemeClr val="tx1"/>
              </a:solidFill>
            </a:endParaRPr>
          </a:p>
        </p:txBody>
      </p:sp>
      <p:sp>
        <p:nvSpPr>
          <p:cNvPr id="7" name="流程图: 过程 6"/>
          <p:cNvSpPr/>
          <p:nvPr/>
        </p:nvSpPr>
        <p:spPr>
          <a:xfrm>
            <a:off x="7864060" y="4513312"/>
            <a:ext cx="1428750" cy="8572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rPr>
              <a:t>初步得到边缘点</a:t>
            </a:r>
          </a:p>
        </p:txBody>
      </p:sp>
      <p:sp>
        <p:nvSpPr>
          <p:cNvPr id="8" name="右箭头 7"/>
          <p:cNvSpPr/>
          <p:nvPr/>
        </p:nvSpPr>
        <p:spPr>
          <a:xfrm>
            <a:off x="4792247" y="3084562"/>
            <a:ext cx="1143000" cy="214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dirty="0">
                <a:solidFill>
                  <a:schemeClr val="tx1"/>
                </a:solidFill>
              </a:rPr>
              <a:t>高斯平滑去噪</a:t>
            </a:r>
          </a:p>
        </p:txBody>
      </p:sp>
      <p:sp>
        <p:nvSpPr>
          <p:cNvPr id="9" name="右箭头 8"/>
          <p:cNvSpPr/>
          <p:nvPr/>
        </p:nvSpPr>
        <p:spPr>
          <a:xfrm>
            <a:off x="7006810" y="3084562"/>
            <a:ext cx="857250" cy="214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tx1"/>
                </a:solidFill>
              </a:rPr>
              <a:t>求导</a:t>
            </a:r>
          </a:p>
        </p:txBody>
      </p:sp>
      <p:sp>
        <p:nvSpPr>
          <p:cNvPr id="10" name="流程图: 过程 9"/>
          <p:cNvSpPr/>
          <p:nvPr/>
        </p:nvSpPr>
        <p:spPr>
          <a:xfrm>
            <a:off x="4577935" y="4513312"/>
            <a:ext cx="1785937" cy="8572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rPr>
              <a:t>图像边缘</a:t>
            </a:r>
          </a:p>
        </p:txBody>
      </p:sp>
      <p:sp>
        <p:nvSpPr>
          <p:cNvPr id="11" name="右弧形箭头 10"/>
          <p:cNvSpPr/>
          <p:nvPr/>
        </p:nvSpPr>
        <p:spPr>
          <a:xfrm>
            <a:off x="9507122" y="3155999"/>
            <a:ext cx="714375" cy="200025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dirty="0">
                <a:solidFill>
                  <a:schemeClr val="tx1"/>
                </a:solidFill>
              </a:rPr>
              <a:t>极大值抑制非</a:t>
            </a:r>
          </a:p>
        </p:txBody>
      </p:sp>
      <p:sp>
        <p:nvSpPr>
          <p:cNvPr id="12" name="左箭头 11"/>
          <p:cNvSpPr/>
          <p:nvPr/>
        </p:nvSpPr>
        <p:spPr>
          <a:xfrm>
            <a:off x="6363872" y="4799062"/>
            <a:ext cx="1500188" cy="2857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dirty="0">
                <a:solidFill>
                  <a:schemeClr val="tx1"/>
                </a:solidFill>
              </a:rPr>
              <a:t>双阈值检测连结边缘</a:t>
            </a:r>
          </a:p>
        </p:txBody>
      </p:sp>
    </p:spTree>
    <p:extLst>
      <p:ext uri="{BB962C8B-B14F-4D97-AF65-F5344CB8AC3E}">
        <p14:creationId xmlns:p14="http://schemas.microsoft.com/office/powerpoint/2010/main" val="427332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solidFill>
                  <a:srgbClr val="C00000"/>
                </a:solidFill>
              </a:rPr>
              <a:t>本章内容</a:t>
            </a:r>
            <a:endParaRPr lang="zh-CN" altLang="en-US" sz="4000" dirty="0"/>
          </a:p>
        </p:txBody>
      </p:sp>
      <p:sp>
        <p:nvSpPr>
          <p:cNvPr id="3" name="内容占位符 2"/>
          <p:cNvSpPr>
            <a:spLocks noGrp="1"/>
          </p:cNvSpPr>
          <p:nvPr>
            <p:ph idx="1"/>
          </p:nvPr>
        </p:nvSpPr>
        <p:spPr>
          <a:xfrm>
            <a:off x="2589212" y="1764324"/>
            <a:ext cx="8915400" cy="4509868"/>
          </a:xfrm>
        </p:spPr>
        <p:txBody>
          <a:bodyPr>
            <a:normAutofit/>
          </a:bodyPr>
          <a:lstStyle/>
          <a:p>
            <a:pPr>
              <a:lnSpc>
                <a:spcPct val="150000"/>
              </a:lnSpc>
              <a:buFont typeface="Wingdings" panose="05000000000000000000" pitchFamily="2" charset="2"/>
              <a:buChar char="p"/>
            </a:pPr>
            <a:r>
              <a:rPr lang="en-US" altLang="zh-CN" sz="3000" b="1" dirty="0" smtClean="0"/>
              <a:t>4.1 </a:t>
            </a:r>
            <a:r>
              <a:rPr lang="zh-CN" altLang="en-US" sz="3000" b="1" dirty="0" smtClean="0"/>
              <a:t>边缘检测</a:t>
            </a:r>
            <a:endParaRPr lang="en-US" altLang="zh-CN" sz="3000" b="1" dirty="0"/>
          </a:p>
          <a:p>
            <a:pPr>
              <a:lnSpc>
                <a:spcPct val="150000"/>
              </a:lnSpc>
              <a:buFont typeface="Wingdings" panose="05000000000000000000" pitchFamily="2" charset="2"/>
              <a:buChar char="p"/>
            </a:pPr>
            <a:r>
              <a:rPr lang="en-US" altLang="zh-CN" sz="3000" b="1" dirty="0" smtClean="0"/>
              <a:t>4.2 </a:t>
            </a:r>
            <a:r>
              <a:rPr lang="zh-CN" altLang="en-US" sz="3000" b="1" dirty="0" smtClean="0"/>
              <a:t>角</a:t>
            </a:r>
            <a:r>
              <a:rPr lang="zh-CN" altLang="en-US" sz="3000" b="1" dirty="0"/>
              <a:t>点</a:t>
            </a:r>
            <a:r>
              <a:rPr lang="zh-CN" altLang="en-US" sz="3000" b="1" dirty="0" smtClean="0"/>
              <a:t>特征检测</a:t>
            </a:r>
            <a:endParaRPr lang="en-US" altLang="zh-CN" sz="3000" b="1" dirty="0" smtClean="0"/>
          </a:p>
          <a:p>
            <a:pPr>
              <a:lnSpc>
                <a:spcPct val="150000"/>
              </a:lnSpc>
              <a:buFont typeface="Wingdings" panose="05000000000000000000" pitchFamily="2" charset="2"/>
              <a:buChar char="p"/>
            </a:pPr>
            <a:r>
              <a:rPr lang="en-US" altLang="zh-CN" sz="3000" b="1" dirty="0" smtClean="0"/>
              <a:t>4.3 </a:t>
            </a:r>
            <a:r>
              <a:rPr lang="zh-CN" altLang="en-US" sz="3000" b="1" dirty="0"/>
              <a:t>理解</a:t>
            </a:r>
            <a:r>
              <a:rPr lang="zh-CN" altLang="en-US" sz="3000" b="1" dirty="0" smtClean="0"/>
              <a:t>特征</a:t>
            </a:r>
            <a:endParaRPr lang="en-US" altLang="zh-CN" sz="3000" b="1" dirty="0" smtClean="0"/>
          </a:p>
          <a:p>
            <a:pPr>
              <a:lnSpc>
                <a:spcPct val="150000"/>
              </a:lnSpc>
              <a:buFont typeface="Wingdings" panose="05000000000000000000" pitchFamily="2" charset="2"/>
              <a:buChar char="p"/>
            </a:pPr>
            <a:r>
              <a:rPr lang="en-US" altLang="zh-CN" sz="3000" b="1" dirty="0" smtClean="0"/>
              <a:t>4.4 </a:t>
            </a:r>
            <a:r>
              <a:rPr lang="zh-CN" altLang="en-US" sz="3000" b="1" dirty="0" smtClean="0"/>
              <a:t>全局图像特征</a:t>
            </a:r>
            <a:endParaRPr lang="en-US" altLang="zh-CN" sz="3000" b="1" dirty="0"/>
          </a:p>
          <a:p>
            <a:pPr>
              <a:lnSpc>
                <a:spcPct val="150000"/>
              </a:lnSpc>
              <a:buFont typeface="Wingdings" panose="05000000000000000000" pitchFamily="2" charset="2"/>
              <a:buChar char="p"/>
            </a:pPr>
            <a:r>
              <a:rPr lang="en-US" altLang="zh-CN" sz="3000" b="1" dirty="0" smtClean="0"/>
              <a:t>4.5 </a:t>
            </a:r>
            <a:r>
              <a:rPr lang="zh-CN" altLang="en-US" sz="3000" b="1" dirty="0" smtClean="0"/>
              <a:t>局部图像</a:t>
            </a:r>
            <a:r>
              <a:rPr lang="zh-CN" altLang="en-US" sz="3000" b="1" dirty="0"/>
              <a:t>特征</a:t>
            </a:r>
            <a:endParaRPr lang="en-US" altLang="zh-CN" sz="3000" b="1" dirty="0"/>
          </a:p>
          <a:p>
            <a:endParaRPr lang="zh-CN" altLang="en-US" dirty="0"/>
          </a:p>
        </p:txBody>
      </p:sp>
    </p:spTree>
    <p:extLst>
      <p:ext uri="{BB962C8B-B14F-4D97-AF65-F5344CB8AC3E}">
        <p14:creationId xmlns:p14="http://schemas.microsoft.com/office/powerpoint/2010/main" val="2282280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4.1.3 </a:t>
            </a:r>
            <a:r>
              <a:rPr lang="zh-CN" altLang="en-US" b="1" dirty="0">
                <a:solidFill>
                  <a:srgbClr val="C00000"/>
                </a:solidFill>
              </a:rPr>
              <a:t>二阶导数算子</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4415" y="2471224"/>
            <a:ext cx="3338732" cy="3338732"/>
          </a:xfrm>
        </p:spPr>
      </p:pic>
      <p:pic>
        <p:nvPicPr>
          <p:cNvPr id="5" name="图片 4"/>
          <p:cNvPicPr>
            <a:picLocks noChangeAspect="1"/>
          </p:cNvPicPr>
          <p:nvPr/>
        </p:nvPicPr>
        <p:blipFill>
          <a:blip r:embed="rId3"/>
          <a:stretch>
            <a:fillRect/>
          </a:stretch>
        </p:blipFill>
        <p:spPr>
          <a:xfrm>
            <a:off x="7353568" y="2471224"/>
            <a:ext cx="3350236" cy="3337200"/>
          </a:xfrm>
          <a:prstGeom prst="rect">
            <a:avLst/>
          </a:prstGeom>
        </p:spPr>
      </p:pic>
      <p:sp>
        <p:nvSpPr>
          <p:cNvPr id="7" name="矩形 6"/>
          <p:cNvSpPr/>
          <p:nvPr/>
        </p:nvSpPr>
        <p:spPr>
          <a:xfrm>
            <a:off x="3929837" y="5840882"/>
            <a:ext cx="1067887" cy="53529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smtClean="0"/>
              <a:t>原图像</a:t>
            </a:r>
            <a:endParaRPr lang="zh-CN" altLang="en-US" sz="2000" dirty="0"/>
          </a:p>
        </p:txBody>
      </p:sp>
      <p:sp>
        <p:nvSpPr>
          <p:cNvPr id="8" name="矩形 7"/>
          <p:cNvSpPr/>
          <p:nvPr/>
        </p:nvSpPr>
        <p:spPr>
          <a:xfrm>
            <a:off x="7866446" y="5840882"/>
            <a:ext cx="2642120" cy="70059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smtClean="0"/>
              <a:t>Canny</a:t>
            </a:r>
            <a:r>
              <a:rPr lang="zh-CN" altLang="en-US" sz="2000" dirty="0" smtClean="0"/>
              <a:t>边缘检测结果</a:t>
            </a:r>
            <a:endParaRPr lang="zh-CN" altLang="en-US" sz="2000" dirty="0"/>
          </a:p>
        </p:txBody>
      </p:sp>
    </p:spTree>
    <p:extLst>
      <p:ext uri="{BB962C8B-B14F-4D97-AF65-F5344CB8AC3E}">
        <p14:creationId xmlns:p14="http://schemas.microsoft.com/office/powerpoint/2010/main" val="116737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4.1.4 </a:t>
            </a:r>
            <a:r>
              <a:rPr lang="zh-CN" altLang="en-US" b="1" dirty="0" smtClean="0">
                <a:solidFill>
                  <a:srgbClr val="C00000"/>
                </a:solidFill>
              </a:rPr>
              <a:t>边界闭合</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dirty="0" smtClean="0"/>
              <a:t>在有噪声时，用各种算子得到的边缘像素常常是孤立的或仅分小段连续的。为组成区域的封闭边界以便将不同区域分开，需要将边缘像素连接起来。</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smtClean="0"/>
              <a:t>下面介绍一种利用像素梯度的幅度和方向进行</a:t>
            </a:r>
            <a:r>
              <a:rPr lang="zh-CN" altLang="en-US" sz="2400" b="1" dirty="0" smtClean="0"/>
              <a:t>边界闭合</a:t>
            </a:r>
            <a:r>
              <a:rPr lang="zh-CN" altLang="en-US" sz="2400" dirty="0" smtClean="0"/>
              <a:t>的方法。</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a:t>边缘像素连接的基础是它们之间有相似性</a:t>
            </a:r>
          </a:p>
          <a:p>
            <a:pPr>
              <a:buFont typeface="Wingdings" panose="05000000000000000000" pitchFamily="2" charset="2"/>
              <a:buChar char="Ø"/>
            </a:pPr>
            <a:endParaRPr lang="zh-CN" altLang="en-US" sz="2400" dirty="0"/>
          </a:p>
        </p:txBody>
      </p:sp>
    </p:spTree>
    <p:extLst>
      <p:ext uri="{BB962C8B-B14F-4D97-AF65-F5344CB8AC3E}">
        <p14:creationId xmlns:p14="http://schemas.microsoft.com/office/powerpoint/2010/main" val="563644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4.1.4 </a:t>
            </a:r>
            <a:r>
              <a:rPr lang="zh-CN" altLang="en-US" b="1" dirty="0">
                <a:solidFill>
                  <a:srgbClr val="C00000"/>
                </a:solidFill>
              </a:rPr>
              <a:t>边界闭合</a:t>
            </a:r>
            <a:endParaRPr lang="zh-CN" altLang="en-US" dirty="0"/>
          </a:p>
        </p:txBody>
      </p:sp>
      <p:sp>
        <p:nvSpPr>
          <p:cNvPr id="3" name="内容占位符 2"/>
          <p:cNvSpPr>
            <a:spLocks noGrp="1"/>
          </p:cNvSpPr>
          <p:nvPr>
            <p:ph idx="1"/>
          </p:nvPr>
        </p:nvSpPr>
        <p:spPr/>
        <p:txBody>
          <a:bodyPr/>
          <a:lstStyle/>
          <a:p>
            <a:pPr marL="0" indent="0">
              <a:buNone/>
            </a:pPr>
            <a:r>
              <a:rPr lang="zh-CN" altLang="en-US" sz="2400" dirty="0"/>
              <a:t>① </a:t>
            </a:r>
            <a:r>
              <a:rPr lang="zh-CN" altLang="en-US" sz="2400" b="1" dirty="0"/>
              <a:t>梯度</a:t>
            </a:r>
            <a:r>
              <a:rPr lang="zh-CN" altLang="en-US" sz="2400" b="1" dirty="0" smtClean="0"/>
              <a:t>幅度</a:t>
            </a:r>
            <a:endParaRPr lang="en-US" altLang="zh-CN" sz="2400" b="1" dirty="0" smtClean="0"/>
          </a:p>
          <a:p>
            <a:pPr marL="0" indent="0">
              <a:buNone/>
            </a:pPr>
            <a:endParaRPr lang="en-US" altLang="zh-CN" sz="2400" b="1" dirty="0"/>
          </a:p>
          <a:p>
            <a:pPr marL="0" indent="0">
              <a:buNone/>
            </a:pPr>
            <a:r>
              <a:rPr lang="zh-CN" altLang="en-US" sz="2400" dirty="0"/>
              <a:t>② </a:t>
            </a:r>
            <a:r>
              <a:rPr lang="zh-CN" altLang="en-US" sz="2400" b="1" dirty="0"/>
              <a:t>梯度方向</a:t>
            </a:r>
            <a:endParaRPr lang="zh-CN" altLang="en-US" sz="2400" dirty="0"/>
          </a:p>
          <a:p>
            <a:endParaRPr lang="zh-CN" altLang="en-US" dirty="0"/>
          </a:p>
        </p:txBody>
      </p:sp>
      <p:pic>
        <p:nvPicPr>
          <p:cNvPr id="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714" y="2165325"/>
            <a:ext cx="2879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714" y="3077860"/>
            <a:ext cx="2700338"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2758733" y="3920999"/>
            <a:ext cx="65532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208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4.1.5 </a:t>
            </a:r>
            <a:r>
              <a:rPr lang="zh-CN" altLang="en-US" b="1" dirty="0" smtClean="0">
                <a:solidFill>
                  <a:srgbClr val="C00000"/>
                </a:solidFill>
              </a:rPr>
              <a:t>边界</a:t>
            </a:r>
            <a:r>
              <a:rPr lang="zh-CN" altLang="en-US" b="1" dirty="0">
                <a:solidFill>
                  <a:srgbClr val="C00000"/>
                </a:solidFill>
              </a:rPr>
              <a:t>细化</a:t>
            </a:r>
            <a:endParaRPr lang="zh-CN" altLang="en-US" dirty="0"/>
          </a:p>
        </p:txBody>
      </p:sp>
      <p:sp>
        <p:nvSpPr>
          <p:cNvPr id="3" name="内容占位符 2"/>
          <p:cNvSpPr>
            <a:spLocks noGrp="1"/>
          </p:cNvSpPr>
          <p:nvPr>
            <p:ph idx="1"/>
          </p:nvPr>
        </p:nvSpPr>
        <p:spPr>
          <a:xfrm>
            <a:off x="2589212" y="1905000"/>
            <a:ext cx="8915400" cy="4006222"/>
          </a:xfrm>
        </p:spPr>
        <p:txBody>
          <a:bodyPr>
            <a:noAutofit/>
          </a:bodyPr>
          <a:lstStyle/>
          <a:p>
            <a:pPr algn="just">
              <a:buFont typeface="Wingdings" panose="05000000000000000000" pitchFamily="2" charset="2"/>
              <a:buChar char="Ø"/>
            </a:pPr>
            <a:r>
              <a:rPr lang="zh-CN" altLang="en-US" sz="2400" dirty="0" smtClean="0"/>
              <a:t>在有些情况下，检测到的边缘像素比较多，构成的目标边界比较粗，此时需要对边界进行细化。一种细化的基本思路是考虑沿梯度方向通过一个像素的直线。</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r>
              <a:rPr lang="zh-CN" altLang="en-US" sz="2400" dirty="0" smtClean="0"/>
              <a:t>这里的困难是如何确定像素处在沿梯度方向的直线上。在多数情况下，梯度方向并不是准确地指向某个相邻的像素而是几个像素之间的地方。</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r>
              <a:rPr lang="zh-CN" altLang="en-US" sz="2400" dirty="0" smtClean="0"/>
              <a:t>下面讨论两种消除非最大梯度梯度像素的方法。</a:t>
            </a:r>
            <a:endParaRPr lang="zh-CN" altLang="en-US" sz="2400" dirty="0"/>
          </a:p>
        </p:txBody>
      </p:sp>
    </p:spTree>
    <p:extLst>
      <p:ext uri="{BB962C8B-B14F-4D97-AF65-F5344CB8AC3E}">
        <p14:creationId xmlns:p14="http://schemas.microsoft.com/office/powerpoint/2010/main" val="281764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4.1.5 </a:t>
            </a:r>
            <a:r>
              <a:rPr lang="zh-CN" altLang="en-US" b="1" dirty="0">
                <a:solidFill>
                  <a:srgbClr val="C00000"/>
                </a:solidFill>
              </a:rPr>
              <a:t>边界细化</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p"/>
            </a:pPr>
            <a:r>
              <a:rPr lang="en-US" altLang="zh-CN" sz="2800" b="1" dirty="0"/>
              <a:t>1.</a:t>
            </a:r>
            <a:r>
              <a:rPr lang="zh-CN" altLang="en-US" sz="2800" b="1" dirty="0"/>
              <a:t>用模板进行非最大</a:t>
            </a:r>
            <a:r>
              <a:rPr lang="zh-CN" altLang="en-US" sz="2800" b="1" dirty="0" smtClean="0"/>
              <a:t>消除</a:t>
            </a:r>
            <a:endParaRPr lang="en-US" altLang="zh-CN" sz="2800" b="1" dirty="0" smtClean="0"/>
          </a:p>
          <a:p>
            <a:pPr>
              <a:buFont typeface="Wingdings" panose="05000000000000000000" pitchFamily="2" charset="2"/>
              <a:buChar char="Ø"/>
            </a:pPr>
            <a:r>
              <a:rPr lang="zh-CN" altLang="en-US" sz="2400" dirty="0"/>
              <a:t>将梯度值不是最大值的像素</a:t>
            </a:r>
            <a:r>
              <a:rPr lang="zh-CN" altLang="en-US" sz="2400" dirty="0" smtClean="0"/>
              <a:t>除去</a:t>
            </a:r>
            <a:endParaRPr lang="zh-CN" altLang="en-US" sz="2400" dirty="0"/>
          </a:p>
          <a:p>
            <a:pPr>
              <a:buFont typeface="Wingdings" panose="05000000000000000000" pitchFamily="2" charset="2"/>
              <a:buChar char="Ø"/>
            </a:pPr>
            <a:r>
              <a:rPr lang="zh-CN" altLang="en-US" sz="2400" dirty="0"/>
              <a:t>	一般考虑</a:t>
            </a:r>
            <a:r>
              <a:rPr lang="en-US" altLang="zh-CN" sz="2400" dirty="0"/>
              <a:t>4</a:t>
            </a:r>
            <a:r>
              <a:rPr lang="zh-CN" altLang="en-US" sz="2400" dirty="0"/>
              <a:t>种梯度方向，即水平、垂直、左对角和右对角。所以设计</a:t>
            </a:r>
            <a:r>
              <a:rPr lang="en-US" altLang="zh-CN" sz="2400" dirty="0"/>
              <a:t>4</a:t>
            </a:r>
            <a:r>
              <a:rPr lang="zh-CN" altLang="en-US" sz="2400" dirty="0"/>
              <a:t>个模板：</a:t>
            </a:r>
          </a:p>
        </p:txBody>
      </p:sp>
      <p:pic>
        <p:nvPicPr>
          <p:cNvPr id="4" name="图片 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589212" y="4210539"/>
            <a:ext cx="78486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925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4.1.5 </a:t>
            </a:r>
            <a:r>
              <a:rPr lang="zh-CN" altLang="en-US" b="1" dirty="0">
                <a:solidFill>
                  <a:srgbClr val="C00000"/>
                </a:solidFill>
              </a:rPr>
              <a:t>边界细化</a:t>
            </a:r>
            <a:endParaRPr lang="zh-CN" altLang="en-US" dirty="0"/>
          </a:p>
        </p:txBody>
      </p:sp>
      <p:sp>
        <p:nvSpPr>
          <p:cNvPr id="3" name="内容占位符 2"/>
          <p:cNvSpPr>
            <a:spLocks noGrp="1"/>
          </p:cNvSpPr>
          <p:nvPr>
            <p:ph idx="1"/>
          </p:nvPr>
        </p:nvSpPr>
        <p:spPr>
          <a:xfrm>
            <a:off x="2589212" y="1753772"/>
            <a:ext cx="8915400" cy="3777622"/>
          </a:xfrm>
        </p:spPr>
        <p:txBody>
          <a:bodyPr/>
          <a:lstStyle/>
          <a:p>
            <a:pPr>
              <a:buFont typeface="Wingdings" panose="05000000000000000000" pitchFamily="2" charset="2"/>
              <a:buChar char="p"/>
            </a:pPr>
            <a:r>
              <a:rPr lang="en-US" altLang="zh-CN" sz="2800" b="1" dirty="0"/>
              <a:t>2.</a:t>
            </a:r>
            <a:r>
              <a:rPr lang="zh-CN" altLang="en-US" sz="2800" b="1" dirty="0"/>
              <a:t>用插值进行非最大</a:t>
            </a:r>
            <a:r>
              <a:rPr lang="zh-CN" altLang="en-US" sz="2800" b="1" dirty="0" smtClean="0"/>
              <a:t>消除</a:t>
            </a:r>
            <a:endParaRPr lang="en-US" altLang="zh-CN" sz="2800" b="1" dirty="0" smtClean="0"/>
          </a:p>
          <a:p>
            <a:pPr>
              <a:buFont typeface="Wingdings" panose="05000000000000000000" pitchFamily="2" charset="2"/>
              <a:buChar char="Ø"/>
            </a:pPr>
            <a:r>
              <a:rPr lang="zh-CN" altLang="en-US" sz="2400" dirty="0"/>
              <a:t>通过对相邻单元的梯度幅度的插值来在当前位置的周围估计梯度的</a:t>
            </a:r>
            <a:r>
              <a:rPr lang="zh-CN" altLang="en-US" sz="2400" dirty="0" smtClean="0"/>
              <a:t>幅度。</a:t>
            </a:r>
            <a:endParaRPr lang="en-US" altLang="zh-CN" sz="2400" dirty="0"/>
          </a:p>
          <a:p>
            <a:pPr>
              <a:buFont typeface="Wingdings" panose="05000000000000000000" pitchFamily="2" charset="2"/>
              <a:buChar char="Ø"/>
            </a:pPr>
            <a:r>
              <a:rPr lang="zh-CN" altLang="en-US" sz="2400" dirty="0"/>
              <a:t>结果比用模板检测进行非最大消除得到的结果要精确，但所需要的</a:t>
            </a:r>
            <a:r>
              <a:rPr lang="zh-CN" altLang="en-US" sz="2400" dirty="0" smtClean="0"/>
              <a:t>计算</a:t>
            </a:r>
            <a:r>
              <a:rPr lang="zh-CN" altLang="en-US" sz="2400" dirty="0"/>
              <a:t>量也要大</a:t>
            </a:r>
            <a:r>
              <a:rPr lang="zh-CN" altLang="en-US" sz="2400" dirty="0" smtClean="0"/>
              <a:t>些</a:t>
            </a:r>
            <a:r>
              <a:rPr lang="zh-CN" altLang="en-US" sz="2400" dirty="0"/>
              <a:t>。</a:t>
            </a:r>
          </a:p>
        </p:txBody>
      </p:sp>
      <p:pic>
        <p:nvPicPr>
          <p:cNvPr id="4" name="图片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046912" y="3852769"/>
            <a:ext cx="403225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437475" y="4662170"/>
            <a:ext cx="2700337"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440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 </a:t>
            </a:r>
            <a:r>
              <a:rPr lang="zh-CN" altLang="en-US" b="1" dirty="0">
                <a:solidFill>
                  <a:srgbClr val="C00000"/>
                </a:solidFill>
              </a:rPr>
              <a:t>角点特征检测</a:t>
            </a:r>
            <a:endParaRPr lang="zh-CN" altLang="en-US" dirty="0"/>
          </a:p>
        </p:txBody>
      </p:sp>
      <p:sp>
        <p:nvSpPr>
          <p:cNvPr id="3" name="内容占位符 2"/>
          <p:cNvSpPr>
            <a:spLocks noGrp="1"/>
          </p:cNvSpPr>
          <p:nvPr>
            <p:ph idx="1"/>
          </p:nvPr>
        </p:nvSpPr>
        <p:spPr/>
        <p:txBody>
          <a:bodyPr/>
          <a:lstStyle/>
          <a:p>
            <a:pPr>
              <a:lnSpc>
                <a:spcPct val="150000"/>
              </a:lnSpc>
              <a:buFont typeface="Wingdings" panose="05000000000000000000" pitchFamily="2" charset="2"/>
              <a:buChar char="l"/>
            </a:pPr>
            <a:r>
              <a:rPr lang="en-US" altLang="zh-CN" sz="2800" b="1" dirty="0"/>
              <a:t>4.2.1 </a:t>
            </a:r>
            <a:r>
              <a:rPr lang="zh-CN" altLang="en-US" sz="2800" b="1" dirty="0"/>
              <a:t>理解角点</a:t>
            </a:r>
            <a:endParaRPr lang="en-US" altLang="zh-CN" sz="2800" b="1" dirty="0"/>
          </a:p>
          <a:p>
            <a:pPr>
              <a:lnSpc>
                <a:spcPct val="150000"/>
              </a:lnSpc>
              <a:buFont typeface="Wingdings" panose="05000000000000000000" pitchFamily="2" charset="2"/>
              <a:buChar char="l"/>
            </a:pPr>
            <a:r>
              <a:rPr lang="en-US" altLang="zh-CN" sz="2800" b="1" dirty="0"/>
              <a:t>4.2.2 Harris</a:t>
            </a:r>
            <a:r>
              <a:rPr lang="zh-CN" altLang="en-US" sz="2800" b="1" dirty="0"/>
              <a:t>角点</a:t>
            </a:r>
            <a:endParaRPr lang="en-US" altLang="zh-CN" sz="2800" b="1" dirty="0"/>
          </a:p>
          <a:p>
            <a:endParaRPr lang="zh-CN" altLang="en-US" dirty="0"/>
          </a:p>
        </p:txBody>
      </p:sp>
    </p:spTree>
    <p:extLst>
      <p:ext uri="{BB962C8B-B14F-4D97-AF65-F5344CB8AC3E}">
        <p14:creationId xmlns:p14="http://schemas.microsoft.com/office/powerpoint/2010/main" val="3645739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4.2.1 </a:t>
            </a:r>
            <a:r>
              <a:rPr lang="zh-CN" altLang="en-US" b="1" dirty="0" smtClean="0">
                <a:solidFill>
                  <a:srgbClr val="C00000"/>
                </a:solidFill>
              </a:rPr>
              <a:t>理解角点</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dirty="0" smtClean="0"/>
              <a:t>下图是理想的角点、边缘和平坦区域的示例。</a:t>
            </a:r>
            <a:endParaRPr lang="zh-CN" altLang="en-US" sz="2400" dirty="0"/>
          </a:p>
        </p:txBody>
      </p:sp>
      <p:pic>
        <p:nvPicPr>
          <p:cNvPr id="5" name="图片 4"/>
          <p:cNvPicPr>
            <a:picLocks noChangeAspect="1"/>
          </p:cNvPicPr>
          <p:nvPr/>
        </p:nvPicPr>
        <p:blipFill>
          <a:blip r:embed="rId2"/>
          <a:stretch>
            <a:fillRect/>
          </a:stretch>
        </p:blipFill>
        <p:spPr>
          <a:xfrm>
            <a:off x="3620096" y="2970029"/>
            <a:ext cx="4357225" cy="2488235"/>
          </a:xfrm>
          <a:prstGeom prst="rect">
            <a:avLst/>
          </a:prstGeom>
        </p:spPr>
      </p:pic>
    </p:spTree>
    <p:extLst>
      <p:ext uri="{BB962C8B-B14F-4D97-AF65-F5344CB8AC3E}">
        <p14:creationId xmlns:p14="http://schemas.microsoft.com/office/powerpoint/2010/main" val="96369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4.2.1 </a:t>
            </a:r>
            <a:r>
              <a:rPr lang="zh-CN" altLang="en-US" b="1" dirty="0">
                <a:solidFill>
                  <a:srgbClr val="C00000"/>
                </a:solidFill>
              </a:rPr>
              <a:t>理解角点</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89212" y="1905000"/>
                <a:ext cx="8915400" cy="4006222"/>
              </a:xfrm>
            </p:spPr>
            <p:txBody>
              <a:bodyPr/>
              <a:lstStyle/>
              <a:p>
                <a:pPr>
                  <a:buFont typeface="Wingdings" panose="05000000000000000000" pitchFamily="2" charset="2"/>
                  <a:buChar char="p"/>
                </a:pPr>
                <a:r>
                  <a:rPr lang="zh-CN" altLang="en-US" sz="2800" b="1" dirty="0" smtClean="0"/>
                  <a:t>角点、边缘的直观概念</a:t>
                </a:r>
                <a:endParaRPr lang="en-US" altLang="zh-CN" sz="2800" b="1" dirty="0" smtClean="0"/>
              </a:p>
              <a:p>
                <a:pPr>
                  <a:buFont typeface="Wingdings" panose="05000000000000000000" pitchFamily="2" charset="2"/>
                  <a:buChar char="l"/>
                </a:pPr>
                <a:r>
                  <a:rPr lang="zh-CN" altLang="en-US" sz="2400" dirty="0"/>
                  <a:t>角</a:t>
                </a:r>
                <a:r>
                  <a:rPr lang="zh-CN" altLang="en-US" sz="2400" dirty="0" smtClean="0"/>
                  <a:t>点：最直观的印象就是在水平、竖直两个方向上变化均较大的点，即</a:t>
                </a:r>
                <a14:m>
                  <m:oMath xmlns:m="http://schemas.openxmlformats.org/officeDocument/2006/math">
                    <m:r>
                      <a:rPr lang="en-US" altLang="zh-CN" sz="2400" i="1" dirty="0" smtClean="0">
                        <a:latin typeface="Cambria Math" panose="02040503050406030204" pitchFamily="18" charset="0"/>
                      </a:rPr>
                      <m:t>𝐼</m:t>
                    </m:r>
                    <m:r>
                      <a:rPr lang="en-US" altLang="zh-CN" sz="2400" i="1" baseline="-25000" dirty="0" smtClean="0">
                        <a:latin typeface="Cambria Math" panose="02040503050406030204" pitchFamily="18" charset="0"/>
                      </a:rPr>
                      <m:t>𝑥</m:t>
                    </m:r>
                  </m:oMath>
                </a14:m>
                <a:r>
                  <a:rPr lang="zh-CN" altLang="en-US" sz="2400" dirty="0" smtClean="0"/>
                  <a:t>、</a:t>
                </a:r>
                <a14:m>
                  <m:oMath xmlns:m="http://schemas.openxmlformats.org/officeDocument/2006/math">
                    <m:r>
                      <a:rPr lang="en-US" altLang="zh-CN" sz="2400" i="1" dirty="0" smtClean="0">
                        <a:latin typeface="Cambria Math" panose="02040503050406030204" pitchFamily="18" charset="0"/>
                      </a:rPr>
                      <m:t>𝐼</m:t>
                    </m:r>
                    <m:r>
                      <a:rPr lang="en-US" altLang="zh-CN" sz="2400" i="1" baseline="-25000" dirty="0" err="1" smtClean="0">
                        <a:latin typeface="Cambria Math" panose="02040503050406030204" pitchFamily="18" charset="0"/>
                      </a:rPr>
                      <m:t>𝑦</m:t>
                    </m:r>
                  </m:oMath>
                </a14:m>
                <a:r>
                  <a:rPr lang="zh-CN" altLang="en-US" sz="2400" dirty="0" smtClean="0"/>
                  <a:t>都较大</a:t>
                </a:r>
                <a:endParaRPr lang="en-US" altLang="zh-CN" sz="2400" dirty="0" smtClean="0"/>
              </a:p>
              <a:p>
                <a:pPr>
                  <a:buFont typeface="Wingdings" panose="05000000000000000000" pitchFamily="2" charset="2"/>
                  <a:buChar char="l"/>
                </a:pPr>
                <a:r>
                  <a:rPr lang="zh-CN" altLang="en-US" sz="2400" dirty="0" smtClean="0"/>
                  <a:t>边缘：仅在水平、或者仅在竖直方向有较大的变化量，即</a:t>
                </a:r>
                <a14:m>
                  <m:oMath xmlns:m="http://schemas.openxmlformats.org/officeDocument/2006/math">
                    <m:r>
                      <a:rPr lang="en-US" altLang="zh-CN" sz="2400" i="1" dirty="0">
                        <a:latin typeface="Cambria Math" panose="02040503050406030204" pitchFamily="18" charset="0"/>
                      </a:rPr>
                      <m:t>𝐼</m:t>
                    </m:r>
                    <m:r>
                      <a:rPr lang="en-US" altLang="zh-CN" sz="2400" i="1" baseline="-25000" dirty="0">
                        <a:latin typeface="Cambria Math" panose="02040503050406030204" pitchFamily="18" charset="0"/>
                      </a:rPr>
                      <m:t>𝑥</m:t>
                    </m:r>
                  </m:oMath>
                </a14:m>
                <a:r>
                  <a:rPr lang="zh-CN" altLang="en-US" sz="2400" dirty="0" smtClean="0"/>
                  <a:t>和</a:t>
                </a:r>
                <a14:m>
                  <m:oMath xmlns:m="http://schemas.openxmlformats.org/officeDocument/2006/math">
                    <m:r>
                      <a:rPr lang="en-US" altLang="zh-CN" sz="2400" i="1" dirty="0">
                        <a:latin typeface="Cambria Math" panose="02040503050406030204" pitchFamily="18" charset="0"/>
                      </a:rPr>
                      <m:t>𝐼</m:t>
                    </m:r>
                    <m:r>
                      <a:rPr lang="en-US" altLang="zh-CN" sz="2400" i="1" baseline="-25000" dirty="0" err="1">
                        <a:latin typeface="Cambria Math" panose="02040503050406030204" pitchFamily="18" charset="0"/>
                      </a:rPr>
                      <m:t>𝑦</m:t>
                    </m:r>
                  </m:oMath>
                </a14:m>
                <a:r>
                  <a:rPr lang="zh-CN" altLang="en-US" sz="2400" dirty="0" smtClean="0"/>
                  <a:t>只有其一较大</a:t>
                </a:r>
                <a:endParaRPr lang="en-US" altLang="zh-CN" sz="2400" dirty="0" smtClean="0"/>
              </a:p>
              <a:p>
                <a:pPr>
                  <a:buFont typeface="Wingdings" panose="05000000000000000000" pitchFamily="2" charset="2"/>
                  <a:buChar char="l"/>
                </a:pPr>
                <a:r>
                  <a:rPr lang="zh-CN" altLang="en-US" sz="2400" dirty="0" smtClean="0"/>
                  <a:t>平坦区域：在水平、竖直方向的变化量均较小，即</a:t>
                </a:r>
                <a14:m>
                  <m:oMath xmlns:m="http://schemas.openxmlformats.org/officeDocument/2006/math">
                    <m:r>
                      <a:rPr lang="en-US" altLang="zh-CN" sz="2400" i="1" dirty="0">
                        <a:latin typeface="Cambria Math" panose="02040503050406030204" pitchFamily="18" charset="0"/>
                      </a:rPr>
                      <m:t>𝐼</m:t>
                    </m:r>
                    <m:r>
                      <a:rPr lang="en-US" altLang="zh-CN" sz="2400" i="1" baseline="-25000" dirty="0">
                        <a:latin typeface="Cambria Math" panose="02040503050406030204" pitchFamily="18" charset="0"/>
                      </a:rPr>
                      <m:t>𝑥</m:t>
                    </m:r>
                    <m:r>
                      <a:rPr lang="en-US" altLang="zh-CN" sz="2400" i="1" baseline="-25000" dirty="0">
                        <a:latin typeface="Cambria Math" panose="02040503050406030204" pitchFamily="18" charset="0"/>
                      </a:rPr>
                      <m:t> </m:t>
                    </m:r>
                  </m:oMath>
                </a14:m>
                <a:r>
                  <a:rPr lang="zh-CN" altLang="en-US" sz="2400" dirty="0"/>
                  <a:t>、</a:t>
                </a:r>
                <a:r>
                  <a:rPr lang="en-US" altLang="zh-CN" sz="2400" dirty="0"/>
                  <a:t> </a:t>
                </a:r>
                <a14:m>
                  <m:oMath xmlns:m="http://schemas.openxmlformats.org/officeDocument/2006/math">
                    <m:r>
                      <a:rPr lang="en-US" altLang="zh-CN" sz="2400" i="1" dirty="0">
                        <a:latin typeface="Cambria Math" panose="02040503050406030204" pitchFamily="18" charset="0"/>
                      </a:rPr>
                      <m:t>𝐼</m:t>
                    </m:r>
                    <m:r>
                      <a:rPr lang="en-US" altLang="zh-CN" sz="2400" i="1" baseline="-25000" dirty="0" err="1">
                        <a:latin typeface="Cambria Math" panose="02040503050406030204" pitchFamily="18" charset="0"/>
                      </a:rPr>
                      <m:t>𝑦</m:t>
                    </m:r>
                  </m:oMath>
                </a14:m>
                <a:r>
                  <a:rPr lang="zh-CN" altLang="en-US" sz="2400" dirty="0"/>
                  <a:t>都</a:t>
                </a:r>
                <a:r>
                  <a:rPr lang="zh-CN" altLang="en-US" sz="2400" dirty="0" smtClean="0"/>
                  <a:t>较小</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89212" y="1905000"/>
                <a:ext cx="8915400" cy="4006222"/>
              </a:xfrm>
              <a:blipFill rotWithShape="0">
                <a:blip r:embed="rId2"/>
                <a:stretch>
                  <a:fillRect l="-1231" t="-19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53905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4.2.1 </a:t>
            </a:r>
            <a:r>
              <a:rPr lang="zh-CN" altLang="en-US" b="1" dirty="0">
                <a:solidFill>
                  <a:srgbClr val="C00000"/>
                </a:solidFill>
              </a:rPr>
              <a:t>理解角点</a:t>
            </a:r>
            <a:endParaRPr lang="zh-CN" altLang="en-US" dirty="0"/>
          </a:p>
        </p:txBody>
      </p:sp>
      <p:sp>
        <p:nvSpPr>
          <p:cNvPr id="3" name="内容占位符 2"/>
          <p:cNvSpPr>
            <a:spLocks noGrp="1"/>
          </p:cNvSpPr>
          <p:nvPr>
            <p:ph idx="1"/>
          </p:nvPr>
        </p:nvSpPr>
        <p:spPr/>
        <p:txBody>
          <a:bodyPr/>
          <a:lstStyle/>
          <a:p>
            <a:endParaRPr lang="zh-CN" altLang="en-US"/>
          </a:p>
        </p:txBody>
      </p:sp>
      <p:pic>
        <p:nvPicPr>
          <p:cNvPr id="5122" name="Picture 2" descr="http://images2015.cnblogs.com/blog/451660/201604/451660-20160421104057554-1134626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7241" y="1729747"/>
            <a:ext cx="56673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588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a:solidFill>
                  <a:srgbClr val="C00000"/>
                </a:solidFill>
              </a:rPr>
              <a:t>4.1 </a:t>
            </a:r>
            <a:r>
              <a:rPr lang="zh-CN" altLang="en-US" sz="4000" b="1" dirty="0">
                <a:solidFill>
                  <a:srgbClr val="C00000"/>
                </a:solidFill>
              </a:rPr>
              <a:t>边缘检测</a:t>
            </a:r>
            <a:endParaRPr lang="zh-CN" altLang="en-US" sz="4000" dirty="0"/>
          </a:p>
        </p:txBody>
      </p:sp>
      <p:sp>
        <p:nvSpPr>
          <p:cNvPr id="3" name="内容占位符 2"/>
          <p:cNvSpPr>
            <a:spLocks noGrp="1"/>
          </p:cNvSpPr>
          <p:nvPr>
            <p:ph idx="1"/>
          </p:nvPr>
        </p:nvSpPr>
        <p:spPr>
          <a:xfrm>
            <a:off x="2589212" y="2133600"/>
            <a:ext cx="6076486" cy="3777622"/>
          </a:xfrm>
        </p:spPr>
        <p:txBody>
          <a:bodyPr/>
          <a:lstStyle/>
          <a:p>
            <a:pPr>
              <a:lnSpc>
                <a:spcPct val="90000"/>
              </a:lnSpc>
              <a:buFont typeface="Wingdings" panose="05000000000000000000" pitchFamily="2" charset="2"/>
              <a:buChar char="p"/>
            </a:pPr>
            <a:r>
              <a:rPr lang="zh-CN" altLang="en-US" sz="2800" b="1" dirty="0"/>
              <a:t>目标</a:t>
            </a:r>
            <a:r>
              <a:rPr lang="en-US" altLang="zh-CN" sz="2800" b="1" dirty="0"/>
              <a:t>:  </a:t>
            </a:r>
            <a:r>
              <a:rPr lang="zh-CN" altLang="en-US" sz="2800" dirty="0"/>
              <a:t>识别图像中的突变（不连续）</a:t>
            </a:r>
            <a:endParaRPr lang="en-US" altLang="zh-CN" sz="2800" dirty="0"/>
          </a:p>
          <a:p>
            <a:pPr lvl="1">
              <a:lnSpc>
                <a:spcPct val="90000"/>
              </a:lnSpc>
              <a:buFont typeface="Wingdings" panose="05000000000000000000" pitchFamily="2" charset="2"/>
              <a:buChar char="l"/>
            </a:pPr>
            <a:r>
              <a:rPr lang="zh-CN" altLang="en-US" sz="2400" dirty="0"/>
              <a:t>直观上，图像的大多数语义和形状信息都可由边缘信息</a:t>
            </a:r>
            <a:r>
              <a:rPr lang="en-US" altLang="zh-CN" sz="2400" dirty="0"/>
              <a:t> </a:t>
            </a:r>
            <a:r>
              <a:rPr lang="zh-CN" altLang="en-US" sz="2400" dirty="0"/>
              <a:t>表示</a:t>
            </a:r>
            <a:endParaRPr lang="en-US" altLang="zh-CN" sz="2400" dirty="0"/>
          </a:p>
          <a:p>
            <a:pPr lvl="1">
              <a:lnSpc>
                <a:spcPct val="90000"/>
              </a:lnSpc>
              <a:buFont typeface="Wingdings" panose="05000000000000000000" pitchFamily="2" charset="2"/>
              <a:buChar char="l"/>
            </a:pPr>
            <a:r>
              <a:rPr lang="zh-CN" altLang="en-US" sz="2400" dirty="0"/>
              <a:t>比像素更紧凑</a:t>
            </a:r>
            <a:r>
              <a:rPr lang="en-US" altLang="zh-CN" sz="2600" dirty="0"/>
              <a:t/>
            </a:r>
            <a:br>
              <a:rPr lang="en-US" altLang="zh-CN" sz="2600" dirty="0"/>
            </a:br>
            <a:endParaRPr lang="en-US" altLang="zh-CN" sz="2600" dirty="0"/>
          </a:p>
          <a:p>
            <a:pPr>
              <a:lnSpc>
                <a:spcPct val="90000"/>
              </a:lnSpc>
              <a:buFont typeface="Wingdings" panose="05000000000000000000" pitchFamily="2" charset="2"/>
              <a:buChar char="p"/>
            </a:pPr>
            <a:r>
              <a:rPr lang="zh-CN" altLang="en-US" sz="2800" b="1" dirty="0"/>
              <a:t>理想</a:t>
            </a:r>
            <a:r>
              <a:rPr lang="en-US" altLang="zh-CN" sz="2800" b="1" dirty="0"/>
              <a:t>:</a:t>
            </a:r>
            <a:r>
              <a:rPr lang="en-US" altLang="zh-CN" sz="2800" dirty="0"/>
              <a:t> </a:t>
            </a:r>
            <a:r>
              <a:rPr lang="zh-CN" altLang="en-US" sz="2800" dirty="0"/>
              <a:t>画家的线条画（对象级）</a:t>
            </a:r>
            <a:endParaRPr lang="en-US" altLang="zh-CN" sz="2800" dirty="0"/>
          </a:p>
          <a:p>
            <a:endParaRPr lang="zh-CN" alt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467873089"/>
              </p:ext>
            </p:extLst>
          </p:nvPr>
        </p:nvGraphicFramePr>
        <p:xfrm>
          <a:off x="8665698" y="2031610"/>
          <a:ext cx="3332163" cy="3581400"/>
        </p:xfrm>
        <a:graphic>
          <a:graphicData uri="http://schemas.openxmlformats.org/presentationml/2006/ole">
            <mc:AlternateContent xmlns:mc="http://schemas.openxmlformats.org/markup-compatibility/2006">
              <mc:Choice xmlns:v="urn:schemas-microsoft-com:vml" Requires="v">
                <p:oleObj spid="_x0000_s2122" name="Bitmap Image" r:id="rId3" imgW="2161905" imgH="2324424" progId="PBrush">
                  <p:embed/>
                </p:oleObj>
              </mc:Choice>
              <mc:Fallback>
                <p:oleObj name="Bitmap Image" r:id="rId3" imgW="2161905" imgH="232442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5698" y="2031610"/>
                        <a:ext cx="333216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4916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4.2.1 </a:t>
            </a:r>
            <a:r>
              <a:rPr lang="zh-CN" altLang="en-US" b="1" dirty="0">
                <a:solidFill>
                  <a:srgbClr val="C00000"/>
                </a:solidFill>
              </a:rPr>
              <a:t>理解角点</a:t>
            </a:r>
            <a:endParaRPr lang="zh-CN" altLang="en-US" dirty="0"/>
          </a:p>
        </p:txBody>
      </p:sp>
      <p:sp>
        <p:nvSpPr>
          <p:cNvPr id="3" name="内容占位符 2"/>
          <p:cNvSpPr>
            <a:spLocks noGrp="1"/>
          </p:cNvSpPr>
          <p:nvPr>
            <p:ph idx="1"/>
          </p:nvPr>
        </p:nvSpPr>
        <p:spPr>
          <a:xfrm>
            <a:off x="2589212" y="1905000"/>
            <a:ext cx="8915400" cy="4006222"/>
          </a:xfrm>
        </p:spPr>
        <p:txBody>
          <a:bodyPr/>
          <a:lstStyle/>
          <a:p>
            <a:pPr>
              <a:buFont typeface="Wingdings" panose="05000000000000000000" pitchFamily="2" charset="2"/>
              <a:buChar char="p"/>
            </a:pPr>
            <a:r>
              <a:rPr lang="zh-CN" altLang="en-US" sz="2800" dirty="0" smtClean="0">
                <a:solidFill>
                  <a:srgbClr val="FF0000"/>
                </a:solidFill>
              </a:rPr>
              <a:t>什么是好的角点检测算法？</a:t>
            </a:r>
            <a:endParaRPr lang="en-US" altLang="zh-CN" sz="2800" dirty="0" smtClean="0">
              <a:solidFill>
                <a:srgbClr val="FF0000"/>
              </a:solidFill>
            </a:endParaRPr>
          </a:p>
          <a:p>
            <a:pPr marL="457200" indent="-457200">
              <a:buFont typeface="+mj-ea"/>
              <a:buAutoNum type="circleNumDbPlain"/>
            </a:pPr>
            <a:r>
              <a:rPr lang="zh-CN" altLang="en-US" sz="2400" dirty="0" smtClean="0"/>
              <a:t>检测处图像中</a:t>
            </a:r>
            <a:r>
              <a:rPr lang="en-US" altLang="zh-CN" sz="2400" dirty="0" smtClean="0"/>
              <a:t>”</a:t>
            </a:r>
            <a:r>
              <a:rPr lang="zh-CN" altLang="en-US" sz="2400" dirty="0" smtClean="0"/>
              <a:t>真实的</a:t>
            </a:r>
            <a:r>
              <a:rPr lang="en-US" altLang="zh-CN" sz="2400" dirty="0" smtClean="0"/>
              <a:t>”</a:t>
            </a:r>
            <a:r>
              <a:rPr lang="zh-CN" altLang="en-US" sz="2400" dirty="0" smtClean="0"/>
              <a:t>角点</a:t>
            </a:r>
            <a:endParaRPr lang="en-US" altLang="zh-CN" sz="2400" dirty="0" smtClean="0"/>
          </a:p>
          <a:p>
            <a:pPr marL="457200" indent="-457200">
              <a:buFont typeface="+mj-ea"/>
              <a:buAutoNum type="circleNumDbPlain"/>
            </a:pPr>
            <a:r>
              <a:rPr lang="zh-CN" altLang="en-US" sz="2400" dirty="0" smtClean="0"/>
              <a:t>准确的定位性能</a:t>
            </a:r>
            <a:endParaRPr lang="en-US" altLang="zh-CN" sz="2400" dirty="0" smtClean="0"/>
          </a:p>
          <a:p>
            <a:pPr marL="457200" indent="-457200">
              <a:buFont typeface="+mj-ea"/>
              <a:buAutoNum type="circleNumDbPlain"/>
            </a:pPr>
            <a:r>
              <a:rPr lang="zh-CN" altLang="en-US" sz="2400" dirty="0"/>
              <a:t>很</a:t>
            </a:r>
            <a:r>
              <a:rPr lang="zh-CN" altLang="en-US" sz="2400" dirty="0" smtClean="0"/>
              <a:t>高的重复检测率</a:t>
            </a:r>
            <a:r>
              <a:rPr lang="en-US" altLang="zh-CN" sz="2400" dirty="0" smtClean="0"/>
              <a:t>(</a:t>
            </a:r>
            <a:r>
              <a:rPr lang="zh-CN" altLang="en-US" sz="2400" dirty="0" smtClean="0"/>
              <a:t>稳定性好</a:t>
            </a:r>
            <a:r>
              <a:rPr lang="en-US" altLang="zh-CN" sz="2400" dirty="0" smtClean="0"/>
              <a:t>)</a:t>
            </a:r>
          </a:p>
          <a:p>
            <a:pPr marL="457200" indent="-457200">
              <a:buFont typeface="+mj-ea"/>
              <a:buAutoNum type="circleNumDbPlain"/>
            </a:pPr>
            <a:r>
              <a:rPr lang="zh-CN" altLang="en-US" sz="2400" dirty="0" smtClean="0"/>
              <a:t>具有对噪声的鲁棒性</a:t>
            </a:r>
            <a:endParaRPr lang="en-US" altLang="zh-CN" sz="2400" dirty="0" smtClean="0"/>
          </a:p>
          <a:p>
            <a:pPr marL="457200" indent="-457200">
              <a:buFont typeface="+mj-ea"/>
              <a:buAutoNum type="circleNumDbPlain"/>
            </a:pPr>
            <a:r>
              <a:rPr lang="zh-CN" altLang="en-US" sz="2400" dirty="0" smtClean="0"/>
              <a:t>具有较高的计算效率</a:t>
            </a:r>
            <a:endParaRPr lang="zh-CN" altLang="en-US" sz="2400" dirty="0"/>
          </a:p>
        </p:txBody>
      </p:sp>
    </p:spTree>
    <p:extLst>
      <p:ext uri="{BB962C8B-B14F-4D97-AF65-F5344CB8AC3E}">
        <p14:creationId xmlns:p14="http://schemas.microsoft.com/office/powerpoint/2010/main" val="3849058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4.2.2 Harris</a:t>
            </a:r>
            <a:r>
              <a:rPr lang="zh-CN" altLang="en-US" b="1" dirty="0" smtClean="0">
                <a:solidFill>
                  <a:srgbClr val="C00000"/>
                </a:solidFill>
              </a:rPr>
              <a:t>角点</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en-US" altLang="zh-CN" sz="2800" dirty="0" smtClean="0">
                <a:solidFill>
                  <a:schemeClr val="accent1">
                    <a:lumMod val="75000"/>
                  </a:schemeClr>
                </a:solidFill>
              </a:rPr>
              <a:t>Harris</a:t>
            </a:r>
            <a:r>
              <a:rPr lang="zh-CN" altLang="en-US" sz="2800" dirty="0" smtClean="0">
                <a:solidFill>
                  <a:schemeClr val="accent1">
                    <a:lumMod val="75000"/>
                  </a:schemeClr>
                </a:solidFill>
              </a:rPr>
              <a:t>角点检测</a:t>
            </a:r>
            <a:endParaRPr lang="zh-CN" altLang="en-US" sz="2800" dirty="0">
              <a:solidFill>
                <a:schemeClr val="accent1">
                  <a:lumMod val="75000"/>
                </a:schemeClr>
              </a:solidFill>
            </a:endParaRPr>
          </a:p>
        </p:txBody>
      </p:sp>
      <p:pic>
        <p:nvPicPr>
          <p:cNvPr id="4" name="图片 3"/>
          <p:cNvPicPr>
            <a:picLocks noChangeAspect="1"/>
          </p:cNvPicPr>
          <p:nvPr/>
        </p:nvPicPr>
        <p:blipFill>
          <a:blip r:embed="rId2"/>
          <a:stretch>
            <a:fillRect/>
          </a:stretch>
        </p:blipFill>
        <p:spPr>
          <a:xfrm>
            <a:off x="2958158" y="3102941"/>
            <a:ext cx="5628571" cy="2171429"/>
          </a:xfrm>
          <a:prstGeom prst="rect">
            <a:avLst/>
          </a:prstGeom>
        </p:spPr>
      </p:pic>
    </p:spTree>
    <p:extLst>
      <p:ext uri="{BB962C8B-B14F-4D97-AF65-F5344CB8AC3E}">
        <p14:creationId xmlns:p14="http://schemas.microsoft.com/office/powerpoint/2010/main" val="301882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a:xfrm>
            <a:off x="2589212" y="2053883"/>
            <a:ext cx="8915400" cy="3857339"/>
          </a:xfrm>
        </p:spPr>
        <p:txBody>
          <a:bodyPr/>
          <a:lstStyle/>
          <a:p>
            <a:pPr>
              <a:buFont typeface="Wingdings" panose="05000000000000000000" pitchFamily="2" charset="2"/>
              <a:buChar char="p"/>
            </a:pPr>
            <a:r>
              <a:rPr lang="en-US" altLang="zh-CN" sz="2800" b="1" dirty="0" smtClean="0">
                <a:solidFill>
                  <a:schemeClr val="accent1">
                    <a:lumMod val="75000"/>
                  </a:schemeClr>
                </a:solidFill>
              </a:rPr>
              <a:t>Harris</a:t>
            </a:r>
            <a:r>
              <a:rPr lang="zh-CN" altLang="en-US" sz="2800" b="1" dirty="0" smtClean="0">
                <a:solidFill>
                  <a:schemeClr val="accent1">
                    <a:lumMod val="75000"/>
                  </a:schemeClr>
                </a:solidFill>
              </a:rPr>
              <a:t>角点检测基本思想</a:t>
            </a:r>
            <a:endParaRPr lang="en-US" altLang="zh-CN" sz="2800" b="1" dirty="0" smtClean="0">
              <a:solidFill>
                <a:schemeClr val="accent1">
                  <a:lumMod val="75000"/>
                </a:schemeClr>
              </a:solidFill>
            </a:endParaRPr>
          </a:p>
          <a:p>
            <a:pPr>
              <a:buFont typeface="Wingdings" panose="05000000000000000000" pitchFamily="2" charset="2"/>
              <a:buChar char="Ø"/>
            </a:pPr>
            <a:r>
              <a:rPr lang="zh-CN" altLang="en-US" sz="2400" dirty="0" smtClean="0"/>
              <a:t>从图像局部的小窗口观察图像特征</a:t>
            </a:r>
            <a:endParaRPr lang="en-US" altLang="zh-CN" sz="2400" dirty="0" smtClean="0"/>
          </a:p>
          <a:p>
            <a:pPr>
              <a:buFont typeface="Wingdings" panose="05000000000000000000" pitchFamily="2" charset="2"/>
              <a:buChar char="Ø"/>
            </a:pPr>
            <a:r>
              <a:rPr lang="zh-CN" altLang="en-US" sz="2400" dirty="0"/>
              <a:t>角</a:t>
            </a:r>
            <a:r>
              <a:rPr lang="zh-CN" altLang="en-US" sz="2400" dirty="0" smtClean="0"/>
              <a:t>点定义：窗口向任意方向的移动都导致图像灰度的明显变化。</a:t>
            </a:r>
            <a:endParaRPr lang="zh-CN" altLang="en-US" sz="2400" dirty="0"/>
          </a:p>
        </p:txBody>
      </p:sp>
      <p:pic>
        <p:nvPicPr>
          <p:cNvPr id="4" name="图片 3"/>
          <p:cNvPicPr>
            <a:picLocks noChangeAspect="1"/>
          </p:cNvPicPr>
          <p:nvPr/>
        </p:nvPicPr>
        <p:blipFill>
          <a:blip r:embed="rId2"/>
          <a:stretch>
            <a:fillRect/>
          </a:stretch>
        </p:blipFill>
        <p:spPr>
          <a:xfrm>
            <a:off x="4590357" y="3884042"/>
            <a:ext cx="2456555" cy="2255780"/>
          </a:xfrm>
          <a:prstGeom prst="rect">
            <a:avLst/>
          </a:prstGeom>
        </p:spPr>
      </p:pic>
    </p:spTree>
    <p:extLst>
      <p:ext uri="{BB962C8B-B14F-4D97-AF65-F5344CB8AC3E}">
        <p14:creationId xmlns:p14="http://schemas.microsoft.com/office/powerpoint/2010/main" val="3213654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a:xfrm>
            <a:off x="2589212" y="1905000"/>
            <a:ext cx="8915400" cy="4006222"/>
          </a:xfrm>
        </p:spPr>
        <p:txBody>
          <a:bodyPr/>
          <a:lstStyle/>
          <a:p>
            <a:pPr>
              <a:buFont typeface="Wingdings" panose="05000000000000000000" pitchFamily="2" charset="2"/>
              <a:buChar char="p"/>
            </a:pPr>
            <a:r>
              <a:rPr lang="en-US" altLang="zh-CN" sz="2800" b="1" dirty="0">
                <a:solidFill>
                  <a:schemeClr val="accent1">
                    <a:lumMod val="75000"/>
                  </a:schemeClr>
                </a:solidFill>
              </a:rPr>
              <a:t>Harris</a:t>
            </a:r>
            <a:r>
              <a:rPr lang="zh-CN" altLang="en-US" sz="2800" b="1" dirty="0">
                <a:solidFill>
                  <a:schemeClr val="accent1">
                    <a:lumMod val="75000"/>
                  </a:schemeClr>
                </a:solidFill>
              </a:rPr>
              <a:t>角点检测基本思想</a:t>
            </a:r>
            <a:endParaRPr lang="en-US" altLang="zh-CN" sz="2800" b="1" dirty="0">
              <a:solidFill>
                <a:schemeClr val="accent1">
                  <a:lumMod val="75000"/>
                </a:schemeClr>
              </a:solidFill>
            </a:endParaRPr>
          </a:p>
          <a:p>
            <a:endParaRPr lang="zh-CN" altLang="en-US" dirty="0"/>
          </a:p>
        </p:txBody>
      </p:sp>
      <p:pic>
        <p:nvPicPr>
          <p:cNvPr id="9218"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989" y="2557372"/>
            <a:ext cx="9283846" cy="335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676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a:xfrm>
            <a:off x="2589212" y="1517523"/>
            <a:ext cx="8915400" cy="3777622"/>
          </a:xfrm>
        </p:spPr>
        <p:txBody>
          <a:bodyPr>
            <a:normAutofit/>
          </a:bodyPr>
          <a:lstStyle/>
          <a:p>
            <a:pPr>
              <a:buFont typeface="Wingdings" panose="05000000000000000000" pitchFamily="2" charset="2"/>
              <a:buChar char="Ø"/>
            </a:pPr>
            <a:r>
              <a:rPr lang="zh-CN" altLang="en-US" sz="2400" dirty="0"/>
              <a:t>数学模型：偏移（</a:t>
            </a:r>
            <a:r>
              <a:rPr lang="en-US" altLang="zh-CN" sz="2400" dirty="0" err="1"/>
              <a:t>u,v</a:t>
            </a:r>
            <a:r>
              <a:rPr lang="zh-CN" altLang="en-US" sz="2400" dirty="0"/>
              <a:t>）后窗内图像</a:t>
            </a:r>
            <a:r>
              <a:rPr lang="zh-CN" altLang="en-US" sz="2400" dirty="0" smtClean="0"/>
              <a:t>变化</a:t>
            </a:r>
            <a:endParaRPr lang="en-US" altLang="zh-CN" sz="2400" dirty="0" smtClean="0"/>
          </a:p>
          <a:p>
            <a:pPr>
              <a:buFont typeface="Wingdings" panose="05000000000000000000" pitchFamily="2" charset="2"/>
              <a:buChar char="Ø"/>
            </a:pPr>
            <a:r>
              <a:rPr lang="zh-CN" altLang="en-US" sz="2400" dirty="0"/>
              <a:t>取 </a:t>
            </a:r>
            <a:r>
              <a:rPr lang="en-US" altLang="zh-CN" sz="2400" dirty="0"/>
              <a:t>E(</a:t>
            </a:r>
            <a:r>
              <a:rPr lang="en-US" altLang="zh-CN" sz="2400" dirty="0" err="1"/>
              <a:t>u,v</a:t>
            </a:r>
            <a:r>
              <a:rPr lang="en-US" altLang="zh-CN" sz="2400" dirty="0"/>
              <a:t>)</a:t>
            </a:r>
            <a:r>
              <a:rPr lang="zh-CN" altLang="en-US" sz="2400" dirty="0"/>
              <a:t>大的</a:t>
            </a:r>
            <a:r>
              <a:rPr lang="en-US" altLang="zh-CN" sz="2400" dirty="0"/>
              <a:t>patch</a:t>
            </a:r>
            <a:r>
              <a:rPr lang="zh-CN" altLang="en-US" sz="2400" dirty="0"/>
              <a:t>，其中</a:t>
            </a:r>
            <a:r>
              <a:rPr lang="en-US" altLang="zh-CN" sz="2400" dirty="0"/>
              <a:t>w(</a:t>
            </a:r>
            <a:r>
              <a:rPr lang="en-US" altLang="zh-CN" sz="2400" dirty="0" err="1"/>
              <a:t>x,y</a:t>
            </a:r>
            <a:r>
              <a:rPr lang="en-US" altLang="zh-CN" sz="2400" dirty="0"/>
              <a:t>)</a:t>
            </a:r>
            <a:r>
              <a:rPr lang="zh-CN" altLang="en-US" sz="2400" dirty="0"/>
              <a:t>相当于权重</a:t>
            </a:r>
          </a:p>
        </p:txBody>
      </p:sp>
      <p:pic>
        <p:nvPicPr>
          <p:cNvPr id="10242"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3876767"/>
            <a:ext cx="8719209" cy="278356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212" y="2528064"/>
            <a:ext cx="8371411" cy="127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683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a:xfrm>
            <a:off x="2589212" y="1697501"/>
            <a:ext cx="8915400" cy="3777622"/>
          </a:xfrm>
        </p:spPr>
        <p:txBody>
          <a:bodyPr>
            <a:normAutofit/>
          </a:bodyPr>
          <a:lstStyle/>
          <a:p>
            <a:pPr>
              <a:buFont typeface="Wingdings" panose="05000000000000000000" pitchFamily="2" charset="2"/>
              <a:buChar char="Ø"/>
            </a:pPr>
            <a:r>
              <a:rPr lang="zh-CN" altLang="en-US" sz="2400" dirty="0"/>
              <a:t>我们必须最大化这个函数</a:t>
            </a:r>
            <a:r>
              <a:rPr lang="en-US" altLang="zh-CN" sz="2400" dirty="0"/>
              <a:t>E(</a:t>
            </a:r>
            <a:r>
              <a:rPr lang="en-US" altLang="zh-CN" sz="2400" dirty="0" err="1"/>
              <a:t>u,v</a:t>
            </a:r>
            <a:r>
              <a:rPr lang="en-US" altLang="zh-CN" sz="2400" dirty="0"/>
              <a:t>)</a:t>
            </a:r>
            <a:r>
              <a:rPr lang="zh-CN" altLang="en-US" sz="2400" dirty="0"/>
              <a:t>用于角检测。这意味着</a:t>
            </a:r>
            <a:r>
              <a:rPr lang="en-US" altLang="zh-CN" sz="2400" dirty="0"/>
              <a:t>,</a:t>
            </a:r>
            <a:r>
              <a:rPr lang="zh-CN" altLang="en-US" sz="2400" dirty="0"/>
              <a:t>我们必须最大化第二个项。将泰勒扩展应用于上述方程</a:t>
            </a:r>
          </a:p>
        </p:txBody>
      </p:sp>
      <p:pic>
        <p:nvPicPr>
          <p:cNvPr id="11266" name="Picture 2" descr="http://images2015.cnblogs.com/blog/451660/201604/451660-20160421110308007-3947905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1992" y="2749106"/>
            <a:ext cx="5865397" cy="379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20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p:txBody>
          <a:bodyPr/>
          <a:lstStyle/>
          <a:p>
            <a:endParaRPr lang="zh-CN" altLang="en-US"/>
          </a:p>
        </p:txBody>
      </p:sp>
      <p:pic>
        <p:nvPicPr>
          <p:cNvPr id="12290" name="Picture 2" descr="http://images2015.cnblogs.com/blog/451660/201604/451660-20160421110327148-9772513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858" y="2128754"/>
            <a:ext cx="6878272" cy="378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634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a:xfrm>
            <a:off x="2589212" y="2133600"/>
            <a:ext cx="8915400" cy="4464148"/>
          </a:xfrm>
        </p:spPr>
        <p:txBody>
          <a:bodyPr>
            <a:normAutofit/>
          </a:bodyPr>
          <a:lstStyle/>
          <a:p>
            <a:pPr>
              <a:buFont typeface="Wingdings" panose="05000000000000000000" pitchFamily="2" charset="2"/>
              <a:buChar char="Ø"/>
            </a:pPr>
            <a:r>
              <a:rPr lang="zh-CN" altLang="en-US" sz="2400" dirty="0"/>
              <a:t>上图中</a:t>
            </a:r>
            <a:r>
              <a:rPr lang="en-US" altLang="zh-CN" sz="2400" dirty="0"/>
              <a:t>W</a:t>
            </a:r>
            <a:r>
              <a:rPr lang="zh-CN" altLang="en-US" sz="2400" dirty="0"/>
              <a:t>函数表示窗口函数，</a:t>
            </a:r>
            <a:r>
              <a:rPr lang="en-US" altLang="zh-CN" sz="2400" dirty="0"/>
              <a:t>M</a:t>
            </a:r>
            <a:r>
              <a:rPr lang="zh-CN" altLang="en-US" sz="2400" dirty="0"/>
              <a:t>矩阵为偏导数矩阵。对于矩阵可以进行对称矩阵的变化，假设利用两个特征值进行替代，其几何含义类似下图中的表达。在</a:t>
            </a:r>
            <a:r>
              <a:rPr lang="zh-CN" altLang="en-US" sz="2400" dirty="0" smtClean="0"/>
              <a:t>几何模型</a:t>
            </a:r>
            <a:r>
              <a:rPr lang="zh-CN" altLang="en-US" sz="2400" dirty="0"/>
              <a:t>中通过判断两个特征值的大小，来判定像素的属性</a:t>
            </a:r>
            <a:r>
              <a:rPr lang="zh-CN" altLang="en-US" sz="2400" dirty="0" smtClean="0"/>
              <a:t>。</a:t>
            </a:r>
            <a:endParaRPr lang="en-US" altLang="zh-CN" sz="2400" dirty="0" smtClean="0"/>
          </a:p>
          <a:p>
            <a:pPr>
              <a:buFont typeface="Wingdings" panose="05000000000000000000" pitchFamily="2" charset="2"/>
              <a:buChar char="p"/>
            </a:pPr>
            <a:endParaRPr lang="en-US" altLang="zh-CN" sz="2800" dirty="0"/>
          </a:p>
          <a:p>
            <a:pPr>
              <a:buFont typeface="Wingdings" panose="05000000000000000000" pitchFamily="2" charset="2"/>
              <a:buChar char="p"/>
            </a:pPr>
            <a:r>
              <a:rPr lang="zh-CN" altLang="en-US" sz="2800" dirty="0" smtClean="0"/>
              <a:t>判断</a:t>
            </a:r>
            <a:r>
              <a:rPr lang="en-US" altLang="zh-CN" sz="2800" dirty="0"/>
              <a:t>Harris</a:t>
            </a:r>
            <a:r>
              <a:rPr lang="zh-CN" altLang="en-US" sz="2800" dirty="0"/>
              <a:t>角点：</a:t>
            </a:r>
          </a:p>
          <a:p>
            <a:pPr latinLnBrk="1">
              <a:buFont typeface="Wingdings" panose="05000000000000000000" pitchFamily="2" charset="2"/>
              <a:buChar char="l"/>
            </a:pPr>
            <a:r>
              <a:rPr lang="zh-CN" altLang="en-US" sz="2400" dirty="0"/>
              <a:t>图像中直线：一个特征值大，另一个特征值小；</a:t>
            </a:r>
          </a:p>
          <a:p>
            <a:pPr latinLnBrk="1">
              <a:buFont typeface="Wingdings" panose="05000000000000000000" pitchFamily="2" charset="2"/>
              <a:buChar char="l"/>
            </a:pPr>
            <a:r>
              <a:rPr lang="zh-CN" altLang="en-US" sz="2400" dirty="0"/>
              <a:t>图像中平面：两个特征值都小，且近似相等；</a:t>
            </a:r>
          </a:p>
          <a:p>
            <a:pPr latinLnBrk="1">
              <a:buFont typeface="Wingdings" panose="05000000000000000000" pitchFamily="2" charset="2"/>
              <a:buChar char="l"/>
            </a:pPr>
            <a:r>
              <a:rPr lang="zh-CN" altLang="en-US" sz="2400" dirty="0"/>
              <a:t>图像中角点：两个特征值都大，且近似相等；</a:t>
            </a:r>
          </a:p>
          <a:p>
            <a:endParaRPr lang="zh-CN" altLang="en-US" dirty="0"/>
          </a:p>
        </p:txBody>
      </p:sp>
    </p:spTree>
    <p:extLst>
      <p:ext uri="{BB962C8B-B14F-4D97-AF65-F5344CB8AC3E}">
        <p14:creationId xmlns:p14="http://schemas.microsoft.com/office/powerpoint/2010/main" val="786717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p:txBody>
          <a:bodyPr/>
          <a:lstStyle/>
          <a:p>
            <a:endParaRPr lang="zh-CN" altLang="en-US"/>
          </a:p>
        </p:txBody>
      </p:sp>
      <p:pic>
        <p:nvPicPr>
          <p:cNvPr id="13314" name="Picture 2" descr="http://images2015.cnblogs.com/blog/451660/201604/451660-20160421110532054-19585252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670" y="2133600"/>
            <a:ext cx="6934542" cy="4205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333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p:txBody>
          <a:bodyPr/>
          <a:lstStyle/>
          <a:p>
            <a:endParaRPr lang="zh-CN" altLang="en-US"/>
          </a:p>
        </p:txBody>
      </p:sp>
      <p:pic>
        <p:nvPicPr>
          <p:cNvPr id="14338" name="Picture 2" descr="http://images2015.cnblogs.com/blog/451660/201604/451660-20160421110545991-4446955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123" y="2133600"/>
            <a:ext cx="6554714" cy="380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4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 </a:t>
            </a:r>
            <a:r>
              <a:rPr lang="zh-CN" altLang="en-US" b="1" dirty="0">
                <a:solidFill>
                  <a:srgbClr val="C00000"/>
                </a:solidFill>
              </a:rPr>
              <a:t>边缘检测</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800" b="1" dirty="0">
                <a:solidFill>
                  <a:srgbClr val="FF0000"/>
                </a:solidFill>
              </a:rPr>
              <a:t>为什么我们要关注边缘</a:t>
            </a:r>
            <a:r>
              <a:rPr lang="en-US" altLang="zh-CN" sz="2800" b="1" dirty="0" smtClean="0">
                <a:solidFill>
                  <a:srgbClr val="FF0000"/>
                </a:solidFill>
                <a:latin typeface="+mn-ea"/>
              </a:rPr>
              <a:t>?</a:t>
            </a:r>
          </a:p>
          <a:p>
            <a:pPr>
              <a:buFont typeface="Wingdings" panose="05000000000000000000" pitchFamily="2" charset="2"/>
              <a:buChar char="Ø"/>
            </a:pPr>
            <a:r>
              <a:rPr lang="zh-CN" altLang="en-US" sz="2400" dirty="0">
                <a:latin typeface="+mn-ea"/>
              </a:rPr>
              <a:t>提取信息、识别</a:t>
            </a:r>
            <a:r>
              <a:rPr lang="zh-CN" altLang="en-US" sz="2400" dirty="0" smtClean="0">
                <a:latin typeface="+mn-ea"/>
              </a:rPr>
              <a:t>目标</a:t>
            </a:r>
            <a:endParaRPr lang="en-US" altLang="zh-CN" sz="2400" dirty="0" smtClean="0">
              <a:latin typeface="+mn-ea"/>
            </a:endParaRPr>
          </a:p>
          <a:p>
            <a:pPr>
              <a:buFont typeface="Wingdings" panose="05000000000000000000" pitchFamily="2" charset="2"/>
              <a:buChar char="Ø"/>
            </a:pPr>
            <a:r>
              <a:rPr lang="zh-CN" altLang="en-US" sz="2400" dirty="0">
                <a:latin typeface="+mn-ea"/>
              </a:rPr>
              <a:t>恢复几何和视点</a:t>
            </a:r>
          </a:p>
        </p:txBody>
      </p:sp>
      <p:graphicFrame>
        <p:nvGraphicFramePr>
          <p:cNvPr id="4" name="Object 4"/>
          <p:cNvGraphicFramePr>
            <a:graphicFrameLocks noChangeAspect="1"/>
          </p:cNvGraphicFramePr>
          <p:nvPr>
            <p:extLst>
              <p:ext uri="{D42A27DB-BD31-4B8C-83A1-F6EECF244321}">
                <p14:modId xmlns:p14="http://schemas.microsoft.com/office/powerpoint/2010/main" val="2768217818"/>
              </p:ext>
            </p:extLst>
          </p:nvPr>
        </p:nvGraphicFramePr>
        <p:xfrm>
          <a:off x="7687988" y="3674585"/>
          <a:ext cx="2481263" cy="2667000"/>
        </p:xfrm>
        <a:graphic>
          <a:graphicData uri="http://schemas.openxmlformats.org/presentationml/2006/ole">
            <mc:AlternateContent xmlns:mc="http://schemas.openxmlformats.org/markup-compatibility/2006">
              <mc:Choice xmlns:v="urn:schemas-microsoft-com:vml" Requires="v">
                <p:oleObj spid="_x0000_s3214" name="Bitmap Image" r:id="rId3" imgW="2161905" imgH="2324424" progId="PBrush">
                  <p:embed/>
                </p:oleObj>
              </mc:Choice>
              <mc:Fallback>
                <p:oleObj name="Bitmap Image" r:id="rId3" imgW="2161905" imgH="232442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7988" y="3674585"/>
                        <a:ext cx="2481263"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36"/>
          <p:cNvGrpSpPr>
            <a:grpSpLocks/>
          </p:cNvGrpSpPr>
          <p:nvPr/>
        </p:nvGrpSpPr>
        <p:grpSpPr bwMode="auto">
          <a:xfrm>
            <a:off x="2930524" y="4411207"/>
            <a:ext cx="4116388" cy="1862138"/>
            <a:chOff x="-28575" y="1676401"/>
            <a:chExt cx="9296400" cy="4754564"/>
          </a:xfrm>
        </p:grpSpPr>
        <p:graphicFrame>
          <p:nvGraphicFramePr>
            <p:cNvPr id="6" name="Object 5"/>
            <p:cNvGraphicFramePr>
              <a:graphicFrameLocks noChangeAspect="1"/>
            </p:cNvGraphicFramePr>
            <p:nvPr/>
          </p:nvGraphicFramePr>
          <p:xfrm>
            <a:off x="1743074" y="2590800"/>
            <a:ext cx="4962526" cy="3721100"/>
          </p:xfrm>
          <a:graphic>
            <a:graphicData uri="http://schemas.openxmlformats.org/presentationml/2006/ole">
              <mc:AlternateContent xmlns:mc="http://schemas.openxmlformats.org/markup-compatibility/2006">
                <mc:Choice xmlns:v="urn:schemas-microsoft-com:vml" Requires="v">
                  <p:oleObj spid="_x0000_s3215" name="Photo Editor Photo" r:id="rId5" imgW="9752381" imgH="7314286" progId="">
                    <p:embed/>
                  </p:oleObj>
                </mc:Choice>
                <mc:Fallback>
                  <p:oleObj name="Photo Editor Photo" r:id="rId5" imgW="9752381" imgH="731428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3074" y="2590800"/>
                          <a:ext cx="4962526"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3"/>
            <p:cNvSpPr>
              <a:spLocks noChangeShapeType="1"/>
            </p:cNvSpPr>
            <p:nvPr/>
          </p:nvSpPr>
          <p:spPr bwMode="auto">
            <a:xfrm flipH="1">
              <a:off x="76200" y="3200400"/>
              <a:ext cx="5029200" cy="12954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4"/>
            <p:cNvSpPr>
              <a:spLocks noChangeShapeType="1"/>
            </p:cNvSpPr>
            <p:nvPr/>
          </p:nvSpPr>
          <p:spPr bwMode="auto">
            <a:xfrm flipH="1" flipV="1">
              <a:off x="76200" y="4495800"/>
              <a:ext cx="3962400" cy="9906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5"/>
            <p:cNvSpPr>
              <a:spLocks noChangeShapeType="1"/>
            </p:cNvSpPr>
            <p:nvPr/>
          </p:nvSpPr>
          <p:spPr bwMode="auto">
            <a:xfrm flipH="1">
              <a:off x="76200" y="4114800"/>
              <a:ext cx="4038600" cy="3810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6"/>
            <p:cNvSpPr>
              <a:spLocks noChangeShapeType="1"/>
            </p:cNvSpPr>
            <p:nvPr/>
          </p:nvSpPr>
          <p:spPr bwMode="auto">
            <a:xfrm>
              <a:off x="76200" y="4495800"/>
              <a:ext cx="4419600" cy="3048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7"/>
            <p:cNvSpPr>
              <a:spLocks noChangeShapeType="1"/>
            </p:cNvSpPr>
            <p:nvPr/>
          </p:nvSpPr>
          <p:spPr bwMode="auto">
            <a:xfrm flipV="1">
              <a:off x="76200" y="4267200"/>
              <a:ext cx="4419600" cy="2286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8"/>
            <p:cNvSpPr>
              <a:spLocks noChangeShapeType="1"/>
            </p:cNvSpPr>
            <p:nvPr/>
          </p:nvSpPr>
          <p:spPr bwMode="auto">
            <a:xfrm flipV="1">
              <a:off x="4800600" y="4648200"/>
              <a:ext cx="4267200" cy="685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9"/>
            <p:cNvSpPr>
              <a:spLocks noChangeShapeType="1"/>
            </p:cNvSpPr>
            <p:nvPr/>
          </p:nvSpPr>
          <p:spPr bwMode="auto">
            <a:xfrm>
              <a:off x="4800600" y="3581400"/>
              <a:ext cx="4267200" cy="685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0"/>
            <p:cNvSpPr>
              <a:spLocks noChangeShapeType="1"/>
            </p:cNvSpPr>
            <p:nvPr/>
          </p:nvSpPr>
          <p:spPr bwMode="auto">
            <a:xfrm>
              <a:off x="4800600" y="4343400"/>
              <a:ext cx="4267200" cy="762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11"/>
            <p:cNvSpPr>
              <a:spLocks noChangeShapeType="1"/>
            </p:cNvSpPr>
            <p:nvPr/>
          </p:nvSpPr>
          <p:spPr bwMode="auto">
            <a:xfrm flipV="1">
              <a:off x="4800600" y="4572000"/>
              <a:ext cx="4267200" cy="5334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12"/>
            <p:cNvSpPr>
              <a:spLocks noChangeShapeType="1"/>
            </p:cNvSpPr>
            <p:nvPr/>
          </p:nvSpPr>
          <p:spPr bwMode="auto">
            <a:xfrm>
              <a:off x="4800600" y="4038600"/>
              <a:ext cx="4267200" cy="304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7" name="Group 16"/>
            <p:cNvGrpSpPr>
              <a:grpSpLocks/>
            </p:cNvGrpSpPr>
            <p:nvPr/>
          </p:nvGrpSpPr>
          <p:grpSpPr bwMode="auto">
            <a:xfrm>
              <a:off x="7058029" y="4953002"/>
              <a:ext cx="1857376" cy="1477963"/>
              <a:chOff x="4446" y="3120"/>
              <a:chExt cx="1170" cy="931"/>
            </a:xfrm>
          </p:grpSpPr>
          <p:sp>
            <p:nvSpPr>
              <p:cNvPr id="36" name="Text Box 14"/>
              <p:cNvSpPr txBox="1">
                <a:spLocks noChangeArrowheads="1"/>
              </p:cNvSpPr>
              <p:nvPr/>
            </p:nvSpPr>
            <p:spPr bwMode="auto">
              <a:xfrm>
                <a:off x="4446" y="3408"/>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zh-CN" sz="1000" b="1">
                    <a:solidFill>
                      <a:srgbClr val="FF6600"/>
                    </a:solidFill>
                    <a:latin typeface="Tahoma" pitchFamily="34" charset="0"/>
                  </a:rPr>
                  <a:t>Vanishing</a:t>
                </a:r>
              </a:p>
              <a:p>
                <a:pPr algn="ctr" eaLnBrk="1" hangingPunct="1"/>
                <a:r>
                  <a:rPr lang="en-US" altLang="zh-CN" sz="1000" b="1">
                    <a:solidFill>
                      <a:srgbClr val="FF6600"/>
                    </a:solidFill>
                    <a:latin typeface="Tahoma" pitchFamily="34" charset="0"/>
                  </a:rPr>
                  <a:t> point</a:t>
                </a:r>
              </a:p>
            </p:txBody>
          </p:sp>
          <p:sp>
            <p:nvSpPr>
              <p:cNvPr id="37" name="Line 15"/>
              <p:cNvSpPr>
                <a:spLocks noChangeShapeType="1"/>
              </p:cNvSpPr>
              <p:nvPr/>
            </p:nvSpPr>
            <p:spPr bwMode="auto">
              <a:xfrm flipV="1">
                <a:off x="4848" y="3120"/>
                <a:ext cx="768"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8" name="Line 16"/>
            <p:cNvSpPr>
              <a:spLocks noChangeShapeType="1"/>
            </p:cNvSpPr>
            <p:nvPr/>
          </p:nvSpPr>
          <p:spPr bwMode="auto">
            <a:xfrm>
              <a:off x="0" y="4495800"/>
              <a:ext cx="9144000" cy="0"/>
            </a:xfrm>
            <a:prstGeom prst="line">
              <a:avLst/>
            </a:prstGeom>
            <a:noFill/>
            <a:ln w="57150">
              <a:solidFill>
                <a:srgbClr val="00FF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9" name="Group 17"/>
            <p:cNvGrpSpPr>
              <a:grpSpLocks/>
            </p:cNvGrpSpPr>
            <p:nvPr/>
          </p:nvGrpSpPr>
          <p:grpSpPr bwMode="auto">
            <a:xfrm>
              <a:off x="0" y="2743201"/>
              <a:ext cx="1828800" cy="1600201"/>
              <a:chOff x="0" y="1728"/>
              <a:chExt cx="1152" cy="1008"/>
            </a:xfrm>
          </p:grpSpPr>
          <p:sp>
            <p:nvSpPr>
              <p:cNvPr id="34" name="Text Box 18"/>
              <p:cNvSpPr txBox="1">
                <a:spLocks noChangeArrowheads="1"/>
              </p:cNvSpPr>
              <p:nvPr/>
            </p:nvSpPr>
            <p:spPr bwMode="auto">
              <a:xfrm>
                <a:off x="0" y="1728"/>
                <a:ext cx="1152"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zh-CN" sz="1000" b="1">
                    <a:solidFill>
                      <a:schemeClr val="hlink"/>
                    </a:solidFill>
                    <a:latin typeface="Tahoma" pitchFamily="34" charset="0"/>
                  </a:rPr>
                  <a:t>Vanishing</a:t>
                </a:r>
              </a:p>
              <a:p>
                <a:pPr algn="ctr" eaLnBrk="1" hangingPunct="1"/>
                <a:r>
                  <a:rPr lang="en-US" altLang="zh-CN" sz="1000" b="1">
                    <a:solidFill>
                      <a:srgbClr val="333399"/>
                    </a:solidFill>
                    <a:latin typeface="Tahoma" pitchFamily="34" charset="0"/>
                  </a:rPr>
                  <a:t> </a:t>
                </a:r>
                <a:r>
                  <a:rPr lang="en-US" altLang="zh-CN" sz="1000" b="1">
                    <a:solidFill>
                      <a:schemeClr val="hlink"/>
                    </a:solidFill>
                    <a:latin typeface="Tahoma" pitchFamily="34" charset="0"/>
                  </a:rPr>
                  <a:t>line</a:t>
                </a:r>
              </a:p>
            </p:txBody>
          </p:sp>
          <p:sp>
            <p:nvSpPr>
              <p:cNvPr id="35" name="Line 19"/>
              <p:cNvSpPr>
                <a:spLocks noChangeShapeType="1"/>
              </p:cNvSpPr>
              <p:nvPr/>
            </p:nvSpPr>
            <p:spPr bwMode="auto">
              <a:xfrm>
                <a:off x="528" y="2208"/>
                <a:ext cx="192" cy="52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 name="Group 20"/>
            <p:cNvGrpSpPr>
              <a:grpSpLocks/>
            </p:cNvGrpSpPr>
            <p:nvPr/>
          </p:nvGrpSpPr>
          <p:grpSpPr bwMode="auto">
            <a:xfrm>
              <a:off x="-28575" y="4451373"/>
              <a:ext cx="1843097" cy="1843097"/>
              <a:chOff x="-18" y="2804"/>
              <a:chExt cx="1161" cy="1161"/>
            </a:xfrm>
          </p:grpSpPr>
          <p:sp>
            <p:nvSpPr>
              <p:cNvPr id="31" name="Oval 21"/>
              <p:cNvSpPr>
                <a:spLocks noChangeAspect="1" noChangeArrowheads="1"/>
              </p:cNvSpPr>
              <p:nvPr/>
            </p:nvSpPr>
            <p:spPr bwMode="auto">
              <a:xfrm>
                <a:off x="28" y="2804"/>
                <a:ext cx="63" cy="63"/>
              </a:xfrm>
              <a:prstGeom prst="ellipse">
                <a:avLst/>
              </a:prstGeom>
              <a:solidFill>
                <a:srgbClr val="FF0000"/>
              </a:solidFill>
              <a:ln w="9525">
                <a:solidFill>
                  <a:srgbClr val="990000"/>
                </a:solidFill>
                <a:round/>
                <a:headEnd/>
                <a:tailEnd/>
              </a:ln>
            </p:spPr>
            <p:txBody>
              <a:bodyPr wrap="none" anchor="ctr"/>
              <a:lstStyle/>
              <a:p>
                <a:endParaRPr lang="zh-CN" altLang="zh-CN" sz="1000"/>
              </a:p>
            </p:txBody>
          </p:sp>
          <p:sp>
            <p:nvSpPr>
              <p:cNvPr id="32" name="Text Box 22"/>
              <p:cNvSpPr txBox="1">
                <a:spLocks noChangeArrowheads="1"/>
              </p:cNvSpPr>
              <p:nvPr/>
            </p:nvSpPr>
            <p:spPr bwMode="auto">
              <a:xfrm>
                <a:off x="-18" y="3322"/>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zh-CN" sz="1000" b="1">
                    <a:solidFill>
                      <a:srgbClr val="FF6600"/>
                    </a:solidFill>
                    <a:latin typeface="Tahoma" pitchFamily="34" charset="0"/>
                  </a:rPr>
                  <a:t>Vanishing</a:t>
                </a:r>
              </a:p>
              <a:p>
                <a:pPr algn="ctr" eaLnBrk="1" hangingPunct="1"/>
                <a:r>
                  <a:rPr lang="en-US" altLang="zh-CN" sz="1000" b="1">
                    <a:solidFill>
                      <a:srgbClr val="FF6600"/>
                    </a:solidFill>
                    <a:latin typeface="Tahoma" pitchFamily="34" charset="0"/>
                  </a:rPr>
                  <a:t> point</a:t>
                </a:r>
              </a:p>
            </p:txBody>
          </p:sp>
          <p:sp>
            <p:nvSpPr>
              <p:cNvPr id="33" name="Line 23"/>
              <p:cNvSpPr>
                <a:spLocks noChangeShapeType="1"/>
              </p:cNvSpPr>
              <p:nvPr/>
            </p:nvSpPr>
            <p:spPr bwMode="auto">
              <a:xfrm flipH="1" flipV="1">
                <a:off x="96" y="2928"/>
                <a:ext cx="24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1" name="Line 24"/>
            <p:cNvSpPr>
              <a:spLocks noChangeShapeType="1"/>
            </p:cNvSpPr>
            <p:nvPr/>
          </p:nvSpPr>
          <p:spPr bwMode="auto">
            <a:xfrm flipV="1">
              <a:off x="2438400" y="1981200"/>
              <a:ext cx="0" cy="3124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5"/>
            <p:cNvSpPr>
              <a:spLocks noChangeShapeType="1"/>
            </p:cNvSpPr>
            <p:nvPr/>
          </p:nvSpPr>
          <p:spPr bwMode="auto">
            <a:xfrm flipV="1">
              <a:off x="2805113" y="1981200"/>
              <a:ext cx="0" cy="32004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6"/>
            <p:cNvSpPr>
              <a:spLocks noChangeShapeType="1"/>
            </p:cNvSpPr>
            <p:nvPr/>
          </p:nvSpPr>
          <p:spPr bwMode="auto">
            <a:xfrm flipV="1">
              <a:off x="3325813" y="1981200"/>
              <a:ext cx="0" cy="33528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7"/>
            <p:cNvSpPr>
              <a:spLocks noChangeShapeType="1"/>
            </p:cNvSpPr>
            <p:nvPr/>
          </p:nvSpPr>
          <p:spPr bwMode="auto">
            <a:xfrm flipV="1">
              <a:off x="4114800" y="1981200"/>
              <a:ext cx="0" cy="3505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8"/>
            <p:cNvSpPr>
              <a:spLocks noChangeShapeType="1"/>
            </p:cNvSpPr>
            <p:nvPr/>
          </p:nvSpPr>
          <p:spPr bwMode="auto">
            <a:xfrm flipV="1">
              <a:off x="4724400" y="1981200"/>
              <a:ext cx="0" cy="34290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29"/>
            <p:cNvSpPr>
              <a:spLocks noChangeShapeType="1"/>
            </p:cNvSpPr>
            <p:nvPr/>
          </p:nvSpPr>
          <p:spPr bwMode="auto">
            <a:xfrm flipV="1">
              <a:off x="5943600" y="1981200"/>
              <a:ext cx="0" cy="32766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30"/>
            <p:cNvSpPr>
              <a:spLocks noChangeShapeType="1"/>
            </p:cNvSpPr>
            <p:nvPr/>
          </p:nvSpPr>
          <p:spPr bwMode="auto">
            <a:xfrm flipV="1">
              <a:off x="5181600" y="1981200"/>
              <a:ext cx="0" cy="20574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8" name="Group 31"/>
            <p:cNvGrpSpPr>
              <a:grpSpLocks/>
            </p:cNvGrpSpPr>
            <p:nvPr/>
          </p:nvGrpSpPr>
          <p:grpSpPr bwMode="auto">
            <a:xfrm>
              <a:off x="6172200" y="1676401"/>
              <a:ext cx="3095625" cy="1414463"/>
              <a:chOff x="4011" y="1248"/>
              <a:chExt cx="1950" cy="891"/>
            </a:xfrm>
          </p:grpSpPr>
          <p:sp>
            <p:nvSpPr>
              <p:cNvPr id="29" name="Text Box 32"/>
              <p:cNvSpPr txBox="1">
                <a:spLocks noChangeArrowheads="1"/>
              </p:cNvSpPr>
              <p:nvPr/>
            </p:nvSpPr>
            <p:spPr bwMode="auto">
              <a:xfrm>
                <a:off x="4011" y="1248"/>
                <a:ext cx="1950"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zh-CN" sz="1000" b="1">
                    <a:solidFill>
                      <a:srgbClr val="FF6600"/>
                    </a:solidFill>
                    <a:latin typeface="Tahoma" pitchFamily="34" charset="0"/>
                  </a:rPr>
                  <a:t> Vertical vanishing</a:t>
                </a:r>
              </a:p>
              <a:p>
                <a:pPr algn="ctr" eaLnBrk="1" hangingPunct="1"/>
                <a:r>
                  <a:rPr lang="en-US" altLang="zh-CN" sz="1000" b="1">
                    <a:solidFill>
                      <a:srgbClr val="FF6600"/>
                    </a:solidFill>
                    <a:latin typeface="Tahoma" pitchFamily="34" charset="0"/>
                  </a:rPr>
                  <a:t> point</a:t>
                </a:r>
              </a:p>
              <a:p>
                <a:pPr algn="ctr" eaLnBrk="1" hangingPunct="1"/>
                <a:r>
                  <a:rPr lang="en-US" altLang="zh-CN" sz="1000" b="1">
                    <a:solidFill>
                      <a:srgbClr val="FF6600"/>
                    </a:solidFill>
                    <a:latin typeface="Tahoma" pitchFamily="34" charset="0"/>
                  </a:rPr>
                  <a:t>(at infinity)</a:t>
                </a:r>
              </a:p>
            </p:txBody>
          </p:sp>
          <p:sp>
            <p:nvSpPr>
              <p:cNvPr id="30" name="Line 33"/>
              <p:cNvSpPr>
                <a:spLocks noChangeShapeType="1"/>
              </p:cNvSpPr>
              <p:nvPr/>
            </p:nvSpPr>
            <p:spPr bwMode="auto">
              <a:xfrm flipH="1" flipV="1">
                <a:off x="4080" y="1248"/>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Tree>
    <p:extLst>
      <p:ext uri="{BB962C8B-B14F-4D97-AF65-F5344CB8AC3E}">
        <p14:creationId xmlns:p14="http://schemas.microsoft.com/office/powerpoint/2010/main" val="327540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sz="2400" dirty="0"/>
              <a:t>M</a:t>
            </a:r>
            <a:r>
              <a:rPr lang="zh-CN" altLang="en-US" sz="2400" dirty="0"/>
              <a:t>为梯度的协方差矩阵 ，在实际应用中为了能够应用更好的编程，定义了角点响应函数</a:t>
            </a:r>
            <a:r>
              <a:rPr lang="en-US" altLang="zh-CN" sz="2400" dirty="0"/>
              <a:t>R</a:t>
            </a:r>
            <a:r>
              <a:rPr lang="zh-CN" altLang="en-US" sz="2400" dirty="0"/>
              <a:t>，通过判定</a:t>
            </a:r>
            <a:r>
              <a:rPr lang="en-US" altLang="zh-CN" sz="2400" dirty="0"/>
              <a:t>R</a:t>
            </a:r>
            <a:r>
              <a:rPr lang="zh-CN" altLang="en-US" sz="2400" dirty="0"/>
              <a:t>大小来判断像素是否为角点</a:t>
            </a:r>
            <a:r>
              <a:rPr lang="zh-CN" altLang="en-US" sz="2400" dirty="0" smtClean="0"/>
              <a:t>。</a:t>
            </a:r>
            <a:endParaRPr lang="en-US" altLang="zh-CN" sz="2400" dirty="0" smtClean="0"/>
          </a:p>
          <a:p>
            <a:pPr>
              <a:buFont typeface="Wingdings" panose="05000000000000000000" pitchFamily="2" charset="2"/>
              <a:buChar char="Ø"/>
            </a:pPr>
            <a:endParaRPr lang="zh-CN" altLang="en-US" sz="2400" dirty="0"/>
          </a:p>
          <a:p>
            <a:pPr>
              <a:buFont typeface="Wingdings" panose="05000000000000000000" pitchFamily="2" charset="2"/>
              <a:buChar char="Ø"/>
            </a:pPr>
            <a:r>
              <a:rPr lang="en-US" altLang="zh-CN" sz="2400" dirty="0"/>
              <a:t>R</a:t>
            </a:r>
            <a:r>
              <a:rPr lang="zh-CN" altLang="en-US" sz="2400" dirty="0"/>
              <a:t>取决于</a:t>
            </a:r>
            <a:r>
              <a:rPr lang="en-US" altLang="zh-CN" sz="2400" dirty="0"/>
              <a:t>M</a:t>
            </a:r>
            <a:r>
              <a:rPr lang="zh-CN" altLang="en-US" sz="2400" dirty="0"/>
              <a:t>的特征值，对于角点</a:t>
            </a:r>
            <a:r>
              <a:rPr lang="en-US" altLang="zh-CN" sz="2400" dirty="0"/>
              <a:t>|R|</a:t>
            </a:r>
            <a:r>
              <a:rPr lang="zh-CN" altLang="en-US" sz="2400" dirty="0"/>
              <a:t>很大，平坦的区域</a:t>
            </a:r>
            <a:r>
              <a:rPr lang="en-US" altLang="zh-CN" sz="2400" dirty="0"/>
              <a:t>|R|</a:t>
            </a:r>
            <a:r>
              <a:rPr lang="zh-CN" altLang="en-US" sz="2400" dirty="0"/>
              <a:t>很小，边缘的</a:t>
            </a:r>
            <a:r>
              <a:rPr lang="en-US" altLang="zh-CN" sz="2400" dirty="0"/>
              <a:t>R</a:t>
            </a:r>
            <a:r>
              <a:rPr lang="zh-CN" altLang="en-US" sz="2400" dirty="0"/>
              <a:t>为负值。</a:t>
            </a:r>
          </a:p>
          <a:p>
            <a:endParaRPr lang="zh-CN" altLang="en-US" dirty="0"/>
          </a:p>
        </p:txBody>
      </p:sp>
    </p:spTree>
    <p:extLst>
      <p:ext uri="{BB962C8B-B14F-4D97-AF65-F5344CB8AC3E}">
        <p14:creationId xmlns:p14="http://schemas.microsoft.com/office/powerpoint/2010/main" val="3557228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p:txBody>
          <a:bodyPr/>
          <a:lstStyle/>
          <a:p>
            <a:endParaRPr lang="zh-CN" altLang="en-US"/>
          </a:p>
        </p:txBody>
      </p:sp>
      <p:pic>
        <p:nvPicPr>
          <p:cNvPr id="15362" name="Picture 2" descr="http://images2015.cnblogs.com/blog/451660/201604/451660-20160421110704554-16383770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332" y="2133600"/>
            <a:ext cx="6066180" cy="3777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429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p:txBody>
          <a:bodyPr/>
          <a:lstStyle/>
          <a:p>
            <a:endParaRPr lang="zh-CN" altLang="en-US"/>
          </a:p>
        </p:txBody>
      </p:sp>
      <p:pic>
        <p:nvPicPr>
          <p:cNvPr id="16386" name="Picture 2" descr="http://images2015.cnblogs.com/blog/451660/201604/451660-20160421110717679-75867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888" y="2133600"/>
            <a:ext cx="6241289" cy="3777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3372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pic>
        <p:nvPicPr>
          <p:cNvPr id="4" name="图片 3"/>
          <p:cNvPicPr>
            <a:picLocks noChangeAspect="1"/>
          </p:cNvPicPr>
          <p:nvPr/>
        </p:nvPicPr>
        <p:blipFill>
          <a:blip r:embed="rId2"/>
          <a:stretch>
            <a:fillRect/>
          </a:stretch>
        </p:blipFill>
        <p:spPr>
          <a:xfrm>
            <a:off x="2740857" y="1795975"/>
            <a:ext cx="3475397" cy="2232000"/>
          </a:xfrm>
          <a:prstGeom prst="rect">
            <a:avLst/>
          </a:prstGeom>
        </p:spPr>
      </p:pic>
      <p:pic>
        <p:nvPicPr>
          <p:cNvPr id="5" name="图片 4"/>
          <p:cNvPicPr>
            <a:picLocks noChangeAspect="1"/>
          </p:cNvPicPr>
          <p:nvPr/>
        </p:nvPicPr>
        <p:blipFill>
          <a:blip r:embed="rId3"/>
          <a:stretch>
            <a:fillRect/>
          </a:stretch>
        </p:blipFill>
        <p:spPr>
          <a:xfrm>
            <a:off x="8093914" y="1804730"/>
            <a:ext cx="3444821" cy="2232000"/>
          </a:xfrm>
          <a:prstGeom prst="rect">
            <a:avLst/>
          </a:prstGeom>
        </p:spPr>
      </p:pic>
      <p:pic>
        <p:nvPicPr>
          <p:cNvPr id="9" name="内容占位符 5"/>
          <p:cNvPicPr>
            <a:picLocks noChangeAspect="1"/>
          </p:cNvPicPr>
          <p:nvPr/>
        </p:nvPicPr>
        <p:blipFill>
          <a:blip r:embed="rId4"/>
          <a:stretch>
            <a:fillRect/>
          </a:stretch>
        </p:blipFill>
        <p:spPr>
          <a:xfrm>
            <a:off x="2778873" y="4409506"/>
            <a:ext cx="3437381" cy="2232000"/>
          </a:xfrm>
          <a:prstGeom prst="rect">
            <a:avLst/>
          </a:prstGeom>
        </p:spPr>
      </p:pic>
      <p:pic>
        <p:nvPicPr>
          <p:cNvPr id="10" name="图片 9"/>
          <p:cNvPicPr>
            <a:picLocks noChangeAspect="1"/>
          </p:cNvPicPr>
          <p:nvPr/>
        </p:nvPicPr>
        <p:blipFill>
          <a:blip r:embed="rId5"/>
          <a:stretch>
            <a:fillRect/>
          </a:stretch>
        </p:blipFill>
        <p:spPr>
          <a:xfrm>
            <a:off x="8193713" y="4605751"/>
            <a:ext cx="3310899" cy="2035755"/>
          </a:xfrm>
          <a:prstGeom prst="rect">
            <a:avLst/>
          </a:prstGeom>
        </p:spPr>
      </p:pic>
      <p:sp>
        <p:nvSpPr>
          <p:cNvPr id="11" name="右箭头 10"/>
          <p:cNvSpPr/>
          <p:nvPr/>
        </p:nvSpPr>
        <p:spPr>
          <a:xfrm>
            <a:off x="6597748" y="2802278"/>
            <a:ext cx="1125415" cy="5908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30462" y="2139375"/>
            <a:ext cx="1505243" cy="6319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smtClean="0"/>
              <a:t>计算</a:t>
            </a:r>
            <a:r>
              <a:rPr lang="en-US" altLang="zh-CN" sz="2000" dirty="0" smtClean="0"/>
              <a:t>Harris</a:t>
            </a:r>
            <a:r>
              <a:rPr lang="zh-CN" altLang="en-US" sz="2000" dirty="0" smtClean="0"/>
              <a:t>角点响应值</a:t>
            </a:r>
            <a:endParaRPr lang="zh-CN" altLang="en-US" sz="2000" dirty="0"/>
          </a:p>
        </p:txBody>
      </p:sp>
      <p:sp>
        <p:nvSpPr>
          <p:cNvPr id="13" name="下箭头 12"/>
          <p:cNvSpPr/>
          <p:nvPr/>
        </p:nvSpPr>
        <p:spPr>
          <a:xfrm>
            <a:off x="9270609" y="4098616"/>
            <a:ext cx="545715" cy="5071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150186" y="4042343"/>
            <a:ext cx="1247034" cy="50713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smtClean="0"/>
              <a:t>阈值化</a:t>
            </a:r>
            <a:endParaRPr lang="zh-CN" altLang="en-US" sz="2000" dirty="0"/>
          </a:p>
        </p:txBody>
      </p:sp>
      <p:sp>
        <p:nvSpPr>
          <p:cNvPr id="14" name="左箭头 13"/>
          <p:cNvSpPr/>
          <p:nvPr/>
        </p:nvSpPr>
        <p:spPr>
          <a:xfrm>
            <a:off x="6422756" y="5525506"/>
            <a:ext cx="1252024" cy="6924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430598" y="4893546"/>
            <a:ext cx="1505243" cy="6319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smtClean="0"/>
              <a:t>获取局部最大值点</a:t>
            </a:r>
            <a:endParaRPr lang="zh-CN" altLang="en-US" sz="2000" dirty="0"/>
          </a:p>
        </p:txBody>
      </p:sp>
    </p:spTree>
    <p:extLst>
      <p:ext uri="{BB962C8B-B14F-4D97-AF65-F5344CB8AC3E}">
        <p14:creationId xmlns:p14="http://schemas.microsoft.com/office/powerpoint/2010/main" val="21279676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4.2.2 Harris</a:t>
            </a:r>
            <a:r>
              <a:rPr lang="zh-CN" altLang="en-US" b="1" dirty="0">
                <a:solidFill>
                  <a:srgbClr val="C00000"/>
                </a:solidFill>
              </a:rPr>
              <a:t>角点</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其他角点检测算法：</a:t>
            </a:r>
            <a:r>
              <a:rPr lang="en-US" altLang="zh-CN" sz="2400" dirty="0" smtClean="0"/>
              <a:t>FASH</a:t>
            </a:r>
            <a:r>
              <a:rPr lang="zh-CN" altLang="en-US" sz="2400" dirty="0"/>
              <a:t>角</a:t>
            </a:r>
            <a:r>
              <a:rPr lang="zh-CN" altLang="en-US" sz="2400" dirty="0" smtClean="0"/>
              <a:t>点检测</a:t>
            </a:r>
            <a:endParaRPr lang="en-US" altLang="zh-CN" sz="2400" dirty="0" smtClean="0"/>
          </a:p>
          <a:p>
            <a:endParaRPr lang="en-US" altLang="zh-CN" sz="2400" dirty="0"/>
          </a:p>
          <a:p>
            <a:r>
              <a:rPr lang="zh-CN" altLang="en-US" sz="2400" dirty="0" smtClean="0"/>
              <a:t>参考链接：</a:t>
            </a:r>
            <a:r>
              <a:rPr lang="en-US" altLang="zh-CN" sz="2400" dirty="0">
                <a:hlinkClick r:id="rId2"/>
              </a:rPr>
              <a:t>https://www.cnblogs.com/zyly/p/9542164.html</a:t>
            </a:r>
            <a:endParaRPr lang="zh-CN" altLang="en-US" sz="2400" dirty="0"/>
          </a:p>
        </p:txBody>
      </p:sp>
    </p:spTree>
    <p:extLst>
      <p:ext uri="{BB962C8B-B14F-4D97-AF65-F5344CB8AC3E}">
        <p14:creationId xmlns:p14="http://schemas.microsoft.com/office/powerpoint/2010/main" val="42852887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4.3 </a:t>
            </a:r>
            <a:r>
              <a:rPr lang="zh-CN" altLang="en-US" b="1" dirty="0">
                <a:solidFill>
                  <a:srgbClr val="C00000"/>
                </a:solidFill>
              </a:rPr>
              <a:t>理解</a:t>
            </a:r>
            <a:r>
              <a:rPr lang="zh-CN" altLang="en-US" b="1" dirty="0" smtClean="0">
                <a:solidFill>
                  <a:srgbClr val="C00000"/>
                </a:solidFill>
              </a:rPr>
              <a:t>特征</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800" b="1" dirty="0">
                <a:solidFill>
                  <a:srgbClr val="FF0000"/>
                </a:solidFill>
              </a:rPr>
              <a:t>特征</a:t>
            </a:r>
            <a:r>
              <a:rPr lang="zh-CN" altLang="en-US" sz="2800" dirty="0"/>
              <a:t>是某一类对象区别于其他类对象的相应（本质）特点或特性， 或是这些特点和特性的集合。</a:t>
            </a:r>
          </a:p>
        </p:txBody>
      </p:sp>
      <p:pic>
        <p:nvPicPr>
          <p:cNvPr id="1026" name="Picture 2" descr="https://timgsa.baidu.com/timg?image&amp;quality=80&amp;size=b9999_10000&amp;sec=1599644450449&amp;di=b589949429725b05260c64cf70bf92ea&amp;imgtype=0&amp;src=http%3A%2F%2Fdingyue.nosdn.127.net%2FVYovUWk8SieIBDbl2WoaSe3FMow4H6ybNRHZyNtkDVNMu15151121299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061" y="3282322"/>
            <a:ext cx="5076825"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539088" y="4022411"/>
            <a:ext cx="3401695" cy="142083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dirty="0" smtClean="0"/>
              <a:t>老虎的特征：花纹、体型、胡须、尾巴等</a:t>
            </a:r>
            <a:endParaRPr lang="zh-CN" altLang="en-US" sz="2800" dirty="0"/>
          </a:p>
        </p:txBody>
      </p:sp>
    </p:spTree>
    <p:extLst>
      <p:ext uri="{BB962C8B-B14F-4D97-AF65-F5344CB8AC3E}">
        <p14:creationId xmlns:p14="http://schemas.microsoft.com/office/powerpoint/2010/main" val="736144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4.3 </a:t>
            </a:r>
            <a:r>
              <a:rPr lang="zh-CN" altLang="en-US" b="1" dirty="0">
                <a:solidFill>
                  <a:srgbClr val="C00000"/>
                </a:solidFill>
              </a:rPr>
              <a:t>理解特征</a:t>
            </a:r>
            <a:endParaRPr lang="zh-CN" altLang="en-US" dirty="0"/>
          </a:p>
        </p:txBody>
      </p:sp>
      <p:sp>
        <p:nvSpPr>
          <p:cNvPr id="3" name="内容占位符 2"/>
          <p:cNvSpPr>
            <a:spLocks noGrp="1"/>
          </p:cNvSpPr>
          <p:nvPr>
            <p:ph idx="1"/>
          </p:nvPr>
        </p:nvSpPr>
        <p:spPr/>
        <p:txBody>
          <a:bodyPr/>
          <a:lstStyle/>
          <a:p>
            <a:pPr algn="just">
              <a:buFont typeface="Wingdings" panose="05000000000000000000" pitchFamily="2" charset="2"/>
              <a:buChar char="Ø"/>
            </a:pPr>
            <a:r>
              <a:rPr lang="zh-CN" altLang="en-US" sz="2400" dirty="0"/>
              <a:t>特征是通过测量或处理能够抽取的数据。对于图像而言， 每一幅图像都具有能够区别于其他类图像的自身特征，有些是可以直观地感受到的自然特征，如亮度、边缘、纹理和色彩等；有些则是需要通过变换或处理才能得到的， 如矩、直方图以及主成份等。</a:t>
            </a:r>
            <a:endParaRPr lang="en-US" altLang="zh-CN" sz="2400" dirty="0"/>
          </a:p>
          <a:p>
            <a:pPr algn="just">
              <a:buFont typeface="Wingdings" panose="05000000000000000000" pitchFamily="2" charset="2"/>
              <a:buChar char="Ø"/>
            </a:pPr>
            <a:endParaRPr lang="en-US" altLang="zh-CN" sz="2400" dirty="0" smtClean="0"/>
          </a:p>
          <a:p>
            <a:pPr algn="just">
              <a:buFont typeface="Wingdings" panose="05000000000000000000" pitchFamily="2" charset="2"/>
              <a:buChar char="Ø"/>
            </a:pPr>
            <a:r>
              <a:rPr lang="zh-CN" altLang="en-US" sz="2400" dirty="0"/>
              <a:t>特征是在分类器乃至于所有人工智能系统中非常重要的概念。</a:t>
            </a:r>
          </a:p>
          <a:p>
            <a:endParaRPr lang="zh-CN" altLang="en-US" dirty="0"/>
          </a:p>
        </p:txBody>
      </p:sp>
    </p:spTree>
    <p:extLst>
      <p:ext uri="{BB962C8B-B14F-4D97-AF65-F5344CB8AC3E}">
        <p14:creationId xmlns:p14="http://schemas.microsoft.com/office/powerpoint/2010/main" val="874543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4.3 </a:t>
            </a:r>
            <a:r>
              <a:rPr lang="zh-CN" altLang="en-US" b="1" dirty="0">
                <a:solidFill>
                  <a:srgbClr val="C00000"/>
                </a:solidFill>
              </a:rPr>
              <a:t>理解特征</a:t>
            </a:r>
            <a:endParaRPr lang="zh-CN" altLang="en-US" dirty="0"/>
          </a:p>
        </p:txBody>
      </p:sp>
      <p:sp>
        <p:nvSpPr>
          <p:cNvPr id="3" name="内容占位符 2"/>
          <p:cNvSpPr>
            <a:spLocks noGrp="1"/>
          </p:cNvSpPr>
          <p:nvPr>
            <p:ph idx="1"/>
          </p:nvPr>
        </p:nvSpPr>
        <p:spPr>
          <a:xfrm>
            <a:off x="2589212" y="2063261"/>
            <a:ext cx="8915400" cy="3777622"/>
          </a:xfrm>
        </p:spPr>
        <p:txBody>
          <a:bodyPr>
            <a:normAutofit/>
          </a:bodyPr>
          <a:lstStyle/>
          <a:p>
            <a:pPr algn="just">
              <a:buFont typeface="Wingdings" panose="05000000000000000000" pitchFamily="2" charset="2"/>
              <a:buChar char="Ø"/>
            </a:pPr>
            <a:r>
              <a:rPr lang="zh-CN" altLang="en-US" sz="2400" dirty="0"/>
              <a:t>例如：我们要对鸢尾花的两个品种进行分类：变色鸢尾</a:t>
            </a:r>
            <a:r>
              <a:rPr lang="en-US" altLang="zh-CN" sz="2400" dirty="0"/>
              <a:t>(Iris versicolor)</a:t>
            </a:r>
            <a:r>
              <a:rPr lang="zh-CN" altLang="en-US" sz="2400" dirty="0"/>
              <a:t>与山鸢尾</a:t>
            </a:r>
            <a:r>
              <a:rPr lang="en-US" altLang="zh-CN" sz="2400" dirty="0"/>
              <a:t>(Iris </a:t>
            </a:r>
            <a:r>
              <a:rPr lang="en-US" altLang="zh-CN" sz="2400" dirty="0" err="1"/>
              <a:t>setosa</a:t>
            </a:r>
            <a:r>
              <a:rPr lang="en-US" altLang="zh-CN" sz="2400" dirty="0"/>
              <a:t>)</a:t>
            </a:r>
            <a:r>
              <a:rPr lang="zh-CN" altLang="en-US" sz="2400" dirty="0"/>
              <a:t>。如下图所示，他们有着形状与色彩相似的花瓣和萼片。一般来说，变色鸢尾的花瓣较大，而山鸢尾的花瓣较小。我们可以根据花瓣大小来分类这两个鸢尾花品种。</a:t>
            </a:r>
            <a:r>
              <a:rPr lang="zh-CN" altLang="en-US" sz="2400" dirty="0">
                <a:solidFill>
                  <a:srgbClr val="FF0000"/>
                </a:solidFill>
              </a:rPr>
              <a:t>如花瓣长度与花瓣的宽度称为特征。</a:t>
            </a:r>
          </a:p>
        </p:txBody>
      </p:sp>
      <p:pic>
        <p:nvPicPr>
          <p:cNvPr id="4" name="Picture 2" descr="https://timgsa.baidu.com/timg?image&amp;quality=80&amp;size=b9999_10000&amp;sec=1529471871423&amp;di=27aca08b12330cafa058bc3434a8a0df&amp;imgtype=0&amp;src=http%3A%2F%2Fphoto.hanyu.iciba.com%2Fupload%2Fchinesewiki%2FJ%2Fd%2FJdPs.jpg">
            <a:extLst>
              <a:ext uri="{FF2B5EF4-FFF2-40B4-BE49-F238E27FC236}">
                <a16:creationId xmlns:a16="http://schemas.microsoft.com/office/drawing/2014/main" xmlns="" id="{F4FF4873-2184-4C1D-A2B1-FE639F931C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9866" y="4319702"/>
            <a:ext cx="2008289" cy="186597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xmlns="" id="{F00E626B-4D14-466B-B9D2-0E0B5B9C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7960" y="4305849"/>
            <a:ext cx="1899537" cy="1865976"/>
          </a:xfrm>
          <a:prstGeom prst="rect">
            <a:avLst/>
          </a:prstGeom>
        </p:spPr>
      </p:pic>
      <p:sp>
        <p:nvSpPr>
          <p:cNvPr id="6" name="矩形 5">
            <a:extLst>
              <a:ext uri="{FF2B5EF4-FFF2-40B4-BE49-F238E27FC236}">
                <a16:creationId xmlns:a16="http://schemas.microsoft.com/office/drawing/2014/main" xmlns="" id="{96C28841-3556-40E4-A479-0EC7A6ECA329}"/>
              </a:ext>
            </a:extLst>
          </p:cNvPr>
          <p:cNvSpPr/>
          <p:nvPr/>
        </p:nvSpPr>
        <p:spPr>
          <a:xfrm>
            <a:off x="3376854" y="5180348"/>
            <a:ext cx="863012" cy="27899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t>变色鸢尾</a:t>
            </a:r>
          </a:p>
        </p:txBody>
      </p:sp>
      <p:sp>
        <p:nvSpPr>
          <p:cNvPr id="7" name="矩形 6">
            <a:extLst>
              <a:ext uri="{FF2B5EF4-FFF2-40B4-BE49-F238E27FC236}">
                <a16:creationId xmlns:a16="http://schemas.microsoft.com/office/drawing/2014/main" xmlns="" id="{79489FE0-6055-4300-8556-916107FD23DD}"/>
              </a:ext>
            </a:extLst>
          </p:cNvPr>
          <p:cNvSpPr/>
          <p:nvPr/>
        </p:nvSpPr>
        <p:spPr>
          <a:xfrm>
            <a:off x="6416603" y="5118585"/>
            <a:ext cx="785674" cy="27899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t>山鸢尾</a:t>
            </a:r>
          </a:p>
        </p:txBody>
      </p:sp>
    </p:spTree>
    <p:extLst>
      <p:ext uri="{BB962C8B-B14F-4D97-AF65-F5344CB8AC3E}">
        <p14:creationId xmlns:p14="http://schemas.microsoft.com/office/powerpoint/2010/main" val="1507404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4.3 </a:t>
            </a:r>
            <a:r>
              <a:rPr lang="zh-CN" altLang="en-US" b="1" dirty="0">
                <a:solidFill>
                  <a:srgbClr val="C00000"/>
                </a:solidFill>
              </a:rPr>
              <a:t>理解特征</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89212" y="2133600"/>
                <a:ext cx="8915400" cy="4098388"/>
              </a:xfrm>
            </p:spPr>
            <p:txBody>
              <a:bodyPr>
                <a:normAutofit/>
              </a:bodyPr>
              <a:lstStyle/>
              <a:p>
                <a:pPr>
                  <a:buFont typeface="Wingdings" panose="05000000000000000000" pitchFamily="2" charset="2"/>
                  <a:buChar char="p"/>
                </a:pPr>
                <a:r>
                  <a:rPr lang="zh-CN" altLang="en-US" sz="2800" b="1" dirty="0" smtClean="0"/>
                  <a:t>特征向量</a:t>
                </a:r>
                <a:endParaRPr lang="en-US" altLang="zh-CN" sz="2800" b="1" dirty="0" smtClean="0"/>
              </a:p>
              <a:p>
                <a:pPr algn="just">
                  <a:buFont typeface="Wingdings" panose="05000000000000000000" pitchFamily="2" charset="2"/>
                  <a:buChar char="Ø"/>
                </a:pPr>
                <a:r>
                  <a:rPr lang="zh-CN" altLang="en-US" sz="2400" dirty="0"/>
                  <a:t>我们常常将某一类对象的多个或多种特性组合在一起， 形成一个特征向量来代表该类对象，如果只有单个数值特征，则特征向量为一个一维向量，如果是</a:t>
                </a:r>
                <a:r>
                  <a:rPr lang="en-US" altLang="zh-CN" sz="2400" dirty="0"/>
                  <a:t>n</a:t>
                </a:r>
                <a:r>
                  <a:rPr lang="zh-CN" altLang="en-US" sz="2400" dirty="0"/>
                  <a:t>个特性 的组合，则为一个</a:t>
                </a:r>
                <a:r>
                  <a:rPr lang="en-US" altLang="zh-CN" sz="2400" dirty="0"/>
                  <a:t>n</a:t>
                </a:r>
                <a:r>
                  <a:rPr lang="zh-CN" altLang="en-US" sz="2400" dirty="0"/>
                  <a:t>维特征向量</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r>
                  <a:rPr lang="zh-CN" altLang="en-US" sz="2400" dirty="0"/>
                  <a:t>例如：上图鸢尾花的花瓣长度与花瓣的宽度两个特征组合起来就是一个二维的特征向量，如果用</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zh-CN" altLang="en-US" sz="2400" dirty="0"/>
                  <a:t>来表示花瓣的长度，用</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oMath>
                </a14:m>
                <a:r>
                  <a:rPr lang="zh-CN" altLang="en-US" sz="2400" dirty="0"/>
                  <a:t>来表示花瓣的宽度。那么特征向量</a:t>
                </a:r>
                <a14:m>
                  <m:oMath xmlns:m="http://schemas.openxmlformats.org/officeDocument/2006/math">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dirty="0">
                        <a:latin typeface="Cambria Math" panose="02040503050406030204" pitchFamily="18" charset="0"/>
                      </a:rPr>
                      <m:t>)</m:t>
                    </m:r>
                  </m:oMath>
                </a14:m>
                <a:r>
                  <a:rPr lang="zh-CN" altLang="en-US" sz="2400" dirty="0"/>
                  <a:t>来表示。</a:t>
                </a:r>
                <a:endParaRPr lang="en-US" altLang="zh-CN" sz="2400" dirty="0"/>
              </a:p>
              <a:p>
                <a:pPr algn="just">
                  <a:buFont typeface="Wingdings" panose="05000000000000000000" pitchFamily="2" charset="2"/>
                  <a:buChar char="Ø"/>
                </a:pP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89212" y="2133600"/>
                <a:ext cx="8915400" cy="4098388"/>
              </a:xfrm>
              <a:blipFill rotWithShape="0">
                <a:blip r:embed="rId2"/>
                <a:stretch>
                  <a:fillRect l="-1231" t="-1786" r="-10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9941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4.3 </a:t>
            </a:r>
            <a:r>
              <a:rPr lang="zh-CN" altLang="en-US" b="1" dirty="0">
                <a:solidFill>
                  <a:srgbClr val="C00000"/>
                </a:solidFill>
              </a:rPr>
              <a:t>理解特征</a:t>
            </a:r>
            <a:endParaRPr lang="zh-CN" altLang="en-US" dirty="0"/>
          </a:p>
        </p:txBody>
      </p:sp>
      <p:sp>
        <p:nvSpPr>
          <p:cNvPr id="3" name="内容占位符 2"/>
          <p:cNvSpPr>
            <a:spLocks noGrp="1"/>
          </p:cNvSpPr>
          <p:nvPr>
            <p:ph idx="1"/>
          </p:nvPr>
        </p:nvSpPr>
        <p:spPr>
          <a:xfrm>
            <a:off x="2589212" y="1783341"/>
            <a:ext cx="8915400" cy="3777622"/>
          </a:xfrm>
        </p:spPr>
        <p:txBody>
          <a:bodyPr/>
          <a:lstStyle/>
          <a:p>
            <a:pPr>
              <a:buFont typeface="Wingdings" panose="05000000000000000000" pitchFamily="2" charset="2"/>
              <a:buChar char="p"/>
            </a:pPr>
            <a:r>
              <a:rPr lang="zh-CN" altLang="en-US" sz="2800" b="1" dirty="0"/>
              <a:t>分类器</a:t>
            </a:r>
          </a:p>
          <a:p>
            <a:pPr algn="just">
              <a:buFont typeface="Wingdings" panose="05000000000000000000" pitchFamily="2" charset="2"/>
              <a:buChar char="Ø"/>
            </a:pPr>
            <a:r>
              <a:rPr lang="zh-CN" altLang="en-US" sz="2400" dirty="0"/>
              <a:t>我们想要构建一个简单的人工智能系统，它能够像人类一样区分变色鸢尾和山鸢尾。像这样完成分类任务的人工智能系统，被称为分类器</a:t>
            </a:r>
            <a:r>
              <a:rPr lang="en-US" altLang="zh-CN" sz="2400" dirty="0"/>
              <a:t>(classifier)</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smtClean="0"/>
          </a:p>
          <a:p>
            <a:pPr algn="just">
              <a:buFont typeface="Wingdings" panose="05000000000000000000" pitchFamily="2" charset="2"/>
              <a:buChar char="Ø"/>
            </a:pPr>
            <a:r>
              <a:rPr lang="zh-CN" altLang="en-US" sz="2400" dirty="0"/>
              <a:t>下图展示了人工智能系统分类的整个流程：</a:t>
            </a:r>
          </a:p>
        </p:txBody>
      </p:sp>
      <p:pic>
        <p:nvPicPr>
          <p:cNvPr id="4" name="图片 3">
            <a:extLst>
              <a:ext uri="{FF2B5EF4-FFF2-40B4-BE49-F238E27FC236}">
                <a16:creationId xmlns:a16="http://schemas.microsoft.com/office/drawing/2014/main" xmlns="" id="{BA419AEC-AE4A-4D06-9087-BDE0E980D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928" y="4599863"/>
            <a:ext cx="2006112" cy="1496834"/>
          </a:xfrm>
          <a:prstGeom prst="rect">
            <a:avLst/>
          </a:prstGeom>
        </p:spPr>
      </p:pic>
      <p:sp>
        <p:nvSpPr>
          <p:cNvPr id="5" name="箭头: 右 4">
            <a:extLst>
              <a:ext uri="{FF2B5EF4-FFF2-40B4-BE49-F238E27FC236}">
                <a16:creationId xmlns:a16="http://schemas.microsoft.com/office/drawing/2014/main" xmlns="" id="{9DD12852-EF4C-4BE6-B3A8-EFE3555B6A36}"/>
              </a:ext>
            </a:extLst>
          </p:cNvPr>
          <p:cNvSpPr/>
          <p:nvPr/>
        </p:nvSpPr>
        <p:spPr>
          <a:xfrm>
            <a:off x="5201067" y="5195879"/>
            <a:ext cx="367145" cy="26834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xmlns="" id="{A1AAE305-F9E0-4303-B77E-8A2C9B5D1AA5}"/>
              </a:ext>
            </a:extLst>
          </p:cNvPr>
          <p:cNvSpPr/>
          <p:nvPr/>
        </p:nvSpPr>
        <p:spPr>
          <a:xfrm>
            <a:off x="5635084" y="4858068"/>
            <a:ext cx="1599126" cy="1032203"/>
          </a:xfrm>
          <a:prstGeom prst="rect">
            <a:avLst/>
          </a:prstGeom>
          <a:solidFill>
            <a:srgbClr val="00B05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solidFill>
                  <a:srgbClr val="FFFF00"/>
                </a:solidFill>
              </a:rPr>
              <a:t>特征提取</a:t>
            </a:r>
          </a:p>
        </p:txBody>
      </p:sp>
      <p:sp>
        <p:nvSpPr>
          <p:cNvPr id="7" name="矩形 6">
            <a:extLst>
              <a:ext uri="{FF2B5EF4-FFF2-40B4-BE49-F238E27FC236}">
                <a16:creationId xmlns:a16="http://schemas.microsoft.com/office/drawing/2014/main" xmlns="" id="{534EE99D-2DB3-40D1-9715-9A0EB15EB653}"/>
              </a:ext>
            </a:extLst>
          </p:cNvPr>
          <p:cNvSpPr/>
          <p:nvPr/>
        </p:nvSpPr>
        <p:spPr>
          <a:xfrm>
            <a:off x="7735102" y="4840730"/>
            <a:ext cx="1599126" cy="1032203"/>
          </a:xfrm>
          <a:prstGeom prst="rect">
            <a:avLst/>
          </a:prstGeom>
          <a:solidFill>
            <a:srgbClr val="00B050"/>
          </a:soli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solidFill>
                  <a:srgbClr val="FFFF00"/>
                </a:solidFill>
              </a:rPr>
              <a:t>分类器</a:t>
            </a:r>
            <a:r>
              <a:rPr lang="en-US" altLang="zh-CN" sz="2000" dirty="0">
                <a:solidFill>
                  <a:srgbClr val="FFFF00"/>
                </a:solidFill>
              </a:rPr>
              <a:t>(classifier)</a:t>
            </a:r>
            <a:endParaRPr lang="zh-CN" altLang="en-US" sz="2000" dirty="0">
              <a:solidFill>
                <a:srgbClr val="FFFF00"/>
              </a:solidFill>
            </a:endParaRPr>
          </a:p>
        </p:txBody>
      </p:sp>
      <p:sp>
        <p:nvSpPr>
          <p:cNvPr id="8" name="箭头: 右 7">
            <a:extLst>
              <a:ext uri="{FF2B5EF4-FFF2-40B4-BE49-F238E27FC236}">
                <a16:creationId xmlns:a16="http://schemas.microsoft.com/office/drawing/2014/main" xmlns="" id="{344D0C13-A023-45A7-91A8-1EA2F2EC8A80}"/>
              </a:ext>
            </a:extLst>
          </p:cNvPr>
          <p:cNvSpPr/>
          <p:nvPr/>
        </p:nvSpPr>
        <p:spPr>
          <a:xfrm>
            <a:off x="7301084" y="5216661"/>
            <a:ext cx="367145" cy="26834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350"/>
          </a:p>
        </p:txBody>
      </p:sp>
      <p:sp>
        <p:nvSpPr>
          <p:cNvPr id="9" name="箭头: 右 8">
            <a:extLst>
              <a:ext uri="{FF2B5EF4-FFF2-40B4-BE49-F238E27FC236}">
                <a16:creationId xmlns:a16="http://schemas.microsoft.com/office/drawing/2014/main" xmlns="" id="{BB8707A8-E71A-4511-8855-9A5FF3F2FCB6}"/>
              </a:ext>
            </a:extLst>
          </p:cNvPr>
          <p:cNvSpPr/>
          <p:nvPr/>
        </p:nvSpPr>
        <p:spPr>
          <a:xfrm>
            <a:off x="9414548" y="5209733"/>
            <a:ext cx="367145" cy="26834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350"/>
          </a:p>
        </p:txBody>
      </p:sp>
      <p:sp>
        <p:nvSpPr>
          <p:cNvPr id="10" name="矩形 9">
            <a:extLst>
              <a:ext uri="{FF2B5EF4-FFF2-40B4-BE49-F238E27FC236}">
                <a16:creationId xmlns:a16="http://schemas.microsoft.com/office/drawing/2014/main" xmlns="" id="{42255AA9-71A2-4C75-A597-019890174101}"/>
              </a:ext>
            </a:extLst>
          </p:cNvPr>
          <p:cNvSpPr/>
          <p:nvPr/>
        </p:nvSpPr>
        <p:spPr>
          <a:xfrm>
            <a:off x="9835118" y="4930804"/>
            <a:ext cx="1419035" cy="9421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t>变色鸢尾？山鸢尾？</a:t>
            </a:r>
          </a:p>
        </p:txBody>
      </p:sp>
      <p:sp>
        <p:nvSpPr>
          <p:cNvPr id="11" name="矩形 10">
            <a:extLst>
              <a:ext uri="{FF2B5EF4-FFF2-40B4-BE49-F238E27FC236}">
                <a16:creationId xmlns:a16="http://schemas.microsoft.com/office/drawing/2014/main" xmlns="" id="{99C16AD8-E984-41AC-AA34-E84B9C8753AA}"/>
              </a:ext>
            </a:extLst>
          </p:cNvPr>
          <p:cNvSpPr/>
          <p:nvPr/>
        </p:nvSpPr>
        <p:spPr>
          <a:xfrm>
            <a:off x="4435026" y="6096697"/>
            <a:ext cx="4723041" cy="48698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smtClean="0"/>
              <a:t>区分</a:t>
            </a:r>
            <a:r>
              <a:rPr lang="zh-CN" altLang="en-US" sz="2000" dirty="0"/>
              <a:t>鸢尾花品种的人工智能系统</a:t>
            </a:r>
          </a:p>
        </p:txBody>
      </p:sp>
    </p:spTree>
    <p:extLst>
      <p:ext uri="{BB962C8B-B14F-4D97-AF65-F5344CB8AC3E}">
        <p14:creationId xmlns:p14="http://schemas.microsoft.com/office/powerpoint/2010/main" val="2277510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 </a:t>
            </a:r>
            <a:r>
              <a:rPr lang="zh-CN" altLang="en-US" b="1" dirty="0">
                <a:solidFill>
                  <a:srgbClr val="C00000"/>
                </a:solidFill>
              </a:rPr>
              <a:t>边缘检测</a:t>
            </a:r>
            <a:endParaRPr lang="zh-CN" altLang="en-US" dirty="0"/>
          </a:p>
        </p:txBody>
      </p:sp>
      <p:sp>
        <p:nvSpPr>
          <p:cNvPr id="3" name="内容占位符 2"/>
          <p:cNvSpPr>
            <a:spLocks noGrp="1"/>
          </p:cNvSpPr>
          <p:nvPr>
            <p:ph idx="1"/>
          </p:nvPr>
        </p:nvSpPr>
        <p:spPr>
          <a:xfrm>
            <a:off x="2589212" y="1905000"/>
            <a:ext cx="8915400" cy="4580206"/>
          </a:xfrm>
        </p:spPr>
        <p:txBody>
          <a:bodyPr>
            <a:normAutofit/>
          </a:bodyPr>
          <a:lstStyle/>
          <a:p>
            <a:pPr>
              <a:buFont typeface="Wingdings" panose="05000000000000000000" pitchFamily="2" charset="2"/>
              <a:buChar char="p"/>
            </a:pPr>
            <a:r>
              <a:rPr lang="zh-CN" altLang="en-US" sz="2800" b="1" dirty="0">
                <a:solidFill>
                  <a:srgbClr val="FF0000"/>
                </a:solidFill>
              </a:rPr>
              <a:t>图像边缘的</a:t>
            </a:r>
            <a:r>
              <a:rPr lang="zh-CN" altLang="en-US" sz="2800" b="1" dirty="0" smtClean="0">
                <a:solidFill>
                  <a:srgbClr val="FF0000"/>
                </a:solidFill>
              </a:rPr>
              <a:t>来源</a:t>
            </a:r>
            <a:endParaRPr lang="en-US" altLang="zh-CN" sz="2800" b="1" dirty="0" smtClean="0">
              <a:solidFill>
                <a:srgbClr val="FF0000"/>
              </a:solidFill>
            </a:endParaRPr>
          </a:p>
          <a:p>
            <a:pPr>
              <a:buFont typeface="Wingdings" panose="05000000000000000000" pitchFamily="2" charset="2"/>
              <a:buChar char="p"/>
            </a:pPr>
            <a:endParaRPr lang="en-US" altLang="zh-CN" sz="2800" b="1" dirty="0">
              <a:solidFill>
                <a:srgbClr val="FF0000"/>
              </a:solidFill>
            </a:endParaRPr>
          </a:p>
          <a:p>
            <a:pPr>
              <a:buFont typeface="Wingdings" panose="05000000000000000000" pitchFamily="2" charset="2"/>
              <a:buChar char="p"/>
            </a:pPr>
            <a:endParaRPr lang="en-US" altLang="zh-CN" sz="2800" b="1" dirty="0" smtClean="0">
              <a:solidFill>
                <a:srgbClr val="FF0000"/>
              </a:solidFill>
            </a:endParaRPr>
          </a:p>
          <a:p>
            <a:pPr>
              <a:buFont typeface="Wingdings" panose="05000000000000000000" pitchFamily="2" charset="2"/>
              <a:buChar char="p"/>
            </a:pPr>
            <a:endParaRPr lang="en-US" altLang="zh-CN" sz="2800" b="1" dirty="0">
              <a:solidFill>
                <a:srgbClr val="FF0000"/>
              </a:solidFill>
            </a:endParaRPr>
          </a:p>
          <a:p>
            <a:pPr>
              <a:buFont typeface="Wingdings" panose="05000000000000000000" pitchFamily="2" charset="2"/>
              <a:buChar char="p"/>
            </a:pPr>
            <a:endParaRPr lang="en-US" altLang="zh-CN" sz="2800" b="1" dirty="0" smtClean="0">
              <a:solidFill>
                <a:srgbClr val="FF0000"/>
              </a:solidFill>
            </a:endParaRPr>
          </a:p>
          <a:p>
            <a:pPr>
              <a:buFont typeface="Wingdings" panose="05000000000000000000" pitchFamily="2" charset="2"/>
              <a:buChar char="p"/>
            </a:pPr>
            <a:endParaRPr lang="en-US" altLang="zh-CN" sz="2800" b="1" dirty="0" smtClean="0">
              <a:solidFill>
                <a:srgbClr val="FF0000"/>
              </a:solidFill>
            </a:endParaRPr>
          </a:p>
          <a:p>
            <a:pPr>
              <a:buFont typeface="Wingdings" panose="05000000000000000000" pitchFamily="2" charset="2"/>
              <a:buChar char="p"/>
            </a:pPr>
            <a:endParaRPr lang="en-US" altLang="zh-CN" sz="2800" b="1" dirty="0">
              <a:solidFill>
                <a:srgbClr val="FF0000"/>
              </a:solidFill>
            </a:endParaRPr>
          </a:p>
          <a:p>
            <a:pPr>
              <a:buFont typeface="Wingdings" panose="05000000000000000000" pitchFamily="2" charset="2"/>
              <a:buChar char="Ø"/>
            </a:pPr>
            <a:r>
              <a:rPr lang="zh-CN" altLang="en-US" sz="2800" dirty="0"/>
              <a:t>边缘是由各种因素引起</a:t>
            </a:r>
            <a:r>
              <a:rPr lang="zh-CN" altLang="en-US" sz="2800" dirty="0" smtClean="0"/>
              <a:t>的</a:t>
            </a:r>
            <a:endParaRPr lang="zh-CN" altLang="en-US" sz="2800" b="1" dirty="0">
              <a:solidFill>
                <a:srgbClr val="FF0000"/>
              </a:solidFill>
            </a:endParaRPr>
          </a:p>
          <a:p>
            <a:endParaRPr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910075516"/>
              </p:ext>
            </p:extLst>
          </p:nvPr>
        </p:nvGraphicFramePr>
        <p:xfrm>
          <a:off x="4045634" y="2502877"/>
          <a:ext cx="2990850" cy="2857500"/>
        </p:xfrm>
        <a:graphic>
          <a:graphicData uri="http://schemas.openxmlformats.org/presentationml/2006/ole">
            <mc:AlternateContent xmlns:mc="http://schemas.openxmlformats.org/markup-compatibility/2006">
              <mc:Choice xmlns:v="urn:schemas-microsoft-com:vml" Requires="v">
                <p:oleObj spid="_x0000_s4168" name="Photo Editor Photo" r:id="rId3" imgW="2991268" imgH="2857899" progId="">
                  <p:embed/>
                </p:oleObj>
              </mc:Choice>
              <mc:Fallback>
                <p:oleObj name="Photo Editor Photo" r:id="rId3" imgW="2991268" imgH="285789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634" y="2502877"/>
                        <a:ext cx="29908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6"/>
          <p:cNvSpPr txBox="1">
            <a:spLocks noChangeArrowheads="1"/>
          </p:cNvSpPr>
          <p:nvPr/>
        </p:nvSpPr>
        <p:spPr bwMode="auto">
          <a:xfrm>
            <a:off x="7017434" y="3385527"/>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zh-CN" altLang="en-US" sz="2400" smtClean="0"/>
              <a:t>深度不连续</a:t>
            </a:r>
            <a:endParaRPr lang="en-US" altLang="zh-CN" sz="2400"/>
          </a:p>
        </p:txBody>
      </p:sp>
      <p:sp>
        <p:nvSpPr>
          <p:cNvPr id="6" name="Text Box 7"/>
          <p:cNvSpPr txBox="1">
            <a:spLocks noChangeArrowheads="1"/>
          </p:cNvSpPr>
          <p:nvPr/>
        </p:nvSpPr>
        <p:spPr bwMode="auto">
          <a:xfrm>
            <a:off x="7017434" y="4026877"/>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zh-CN" altLang="en-US" sz="2400" smtClean="0"/>
              <a:t>曲面颜色不连续</a:t>
            </a:r>
            <a:endParaRPr lang="en-US" altLang="zh-CN" sz="2400"/>
          </a:p>
        </p:txBody>
      </p:sp>
      <p:sp>
        <p:nvSpPr>
          <p:cNvPr id="7" name="Text Box 8"/>
          <p:cNvSpPr txBox="1">
            <a:spLocks noChangeArrowheads="1"/>
          </p:cNvSpPr>
          <p:nvPr/>
        </p:nvSpPr>
        <p:spPr bwMode="auto">
          <a:xfrm>
            <a:off x="7017434" y="4680927"/>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zh-CN" altLang="en-US" sz="2400" smtClean="0"/>
              <a:t>光照不连续</a:t>
            </a:r>
            <a:endParaRPr lang="en-US" altLang="zh-CN" sz="2400"/>
          </a:p>
        </p:txBody>
      </p:sp>
      <p:sp>
        <p:nvSpPr>
          <p:cNvPr id="8" name="Text Box 9"/>
          <p:cNvSpPr txBox="1">
            <a:spLocks noChangeArrowheads="1"/>
          </p:cNvSpPr>
          <p:nvPr/>
        </p:nvSpPr>
        <p:spPr bwMode="auto">
          <a:xfrm>
            <a:off x="7017434" y="2731477"/>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zh-CN" altLang="en-US" sz="2400" smtClean="0"/>
              <a:t>曲面法向不连续</a:t>
            </a:r>
            <a:endParaRPr lang="en-US" altLang="zh-CN" sz="2400"/>
          </a:p>
        </p:txBody>
      </p:sp>
    </p:spTree>
    <p:extLst>
      <p:ext uri="{BB962C8B-B14F-4D97-AF65-F5344CB8AC3E}">
        <p14:creationId xmlns:p14="http://schemas.microsoft.com/office/powerpoint/2010/main" val="3754391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4.3 </a:t>
            </a:r>
            <a:r>
              <a:rPr lang="zh-CN" altLang="en-US" b="1" dirty="0">
                <a:solidFill>
                  <a:srgbClr val="C00000"/>
                </a:solidFill>
              </a:rPr>
              <a:t>理解特征</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p"/>
            </a:pPr>
            <a:r>
              <a:rPr lang="zh-CN" altLang="en-US" sz="2800" dirty="0"/>
              <a:t>所谓特征提取从广义上而言就是指一种变换</a:t>
            </a:r>
            <a:r>
              <a:rPr lang="zh-CN" altLang="en-US" sz="2800" dirty="0" smtClean="0"/>
              <a:t>。</a:t>
            </a:r>
            <a:endParaRPr lang="en-US" altLang="zh-CN" sz="2800" dirty="0" smtClean="0"/>
          </a:p>
          <a:p>
            <a:pPr>
              <a:buFont typeface="Wingdings" panose="05000000000000000000" pitchFamily="2" charset="2"/>
              <a:buChar char="p"/>
            </a:pPr>
            <a:endParaRPr lang="zh-CN" altLang="en-US" sz="2800" dirty="0"/>
          </a:p>
          <a:p>
            <a:pPr>
              <a:buFont typeface="Wingdings" panose="05000000000000000000" pitchFamily="2" charset="2"/>
              <a:buChar char="p"/>
            </a:pPr>
            <a:r>
              <a:rPr lang="zh-CN" altLang="en-US" sz="2800" dirty="0" smtClean="0"/>
              <a:t>具体</a:t>
            </a:r>
            <a:r>
              <a:rPr lang="zh-CN" altLang="en-US" sz="2800" dirty="0"/>
              <a:t>而言，原始特征的数量很大，或者说原始样本是处于一个高维空间中，通过映射或变换的方法可以将高维空间中的特征描述用低维空间的特征来描述，这个过程就叫</a:t>
            </a:r>
            <a:r>
              <a:rPr lang="zh-CN" altLang="en-US" sz="2800" dirty="0">
                <a:solidFill>
                  <a:srgbClr val="FF0000"/>
                </a:solidFill>
              </a:rPr>
              <a:t>特征提取。</a:t>
            </a:r>
            <a:r>
              <a:rPr lang="zh-CN" altLang="en-US" sz="2800" dirty="0"/>
              <a:t> </a:t>
            </a:r>
          </a:p>
          <a:p>
            <a:endParaRPr lang="zh-CN" altLang="en-US" dirty="0"/>
          </a:p>
        </p:txBody>
      </p:sp>
    </p:spTree>
    <p:extLst>
      <p:ext uri="{BB962C8B-B14F-4D97-AF65-F5344CB8AC3E}">
        <p14:creationId xmlns:p14="http://schemas.microsoft.com/office/powerpoint/2010/main" val="27762713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 	</a:t>
            </a:r>
            <a:r>
              <a:rPr lang="zh-CN" altLang="en-US" b="1" dirty="0">
                <a:solidFill>
                  <a:srgbClr val="C00000"/>
                </a:solidFill>
              </a:rPr>
              <a:t>全局图像特征</a:t>
            </a:r>
            <a:endParaRPr lang="zh-CN" altLang="en-US" dirty="0"/>
          </a:p>
        </p:txBody>
      </p:sp>
      <p:sp>
        <p:nvSpPr>
          <p:cNvPr id="3" name="内容占位符 2"/>
          <p:cNvSpPr>
            <a:spLocks noGrp="1"/>
          </p:cNvSpPr>
          <p:nvPr>
            <p:ph idx="1"/>
          </p:nvPr>
        </p:nvSpPr>
        <p:spPr>
          <a:xfrm>
            <a:off x="2153968" y="1905000"/>
            <a:ext cx="5016940" cy="3896752"/>
          </a:xfrm>
        </p:spPr>
        <p:txBody>
          <a:bodyPr>
            <a:normAutofit/>
          </a:bodyPr>
          <a:lstStyle/>
          <a:p>
            <a:pPr algn="just">
              <a:buFont typeface="Wingdings" panose="05000000000000000000" pitchFamily="2" charset="2"/>
              <a:buChar char="Ø"/>
            </a:pPr>
            <a:r>
              <a:rPr lang="zh-CN" altLang="en-US" sz="2200" dirty="0"/>
              <a:t>图像的特征有两种：全局特征</a:t>
            </a:r>
            <a:r>
              <a:rPr lang="en-US" altLang="zh-CN" sz="2200" dirty="0"/>
              <a:t>(Global Visual Features)</a:t>
            </a:r>
            <a:r>
              <a:rPr lang="zh-CN" altLang="en-US" sz="2200" dirty="0"/>
              <a:t>和局部特征</a:t>
            </a:r>
            <a:r>
              <a:rPr lang="en-US" altLang="zh-CN" sz="2200" dirty="0"/>
              <a:t>(Local Visual Features)</a:t>
            </a:r>
            <a:r>
              <a:rPr lang="zh-CN" altLang="en-US" sz="2200" dirty="0"/>
              <a:t>。而且对某一张特定的图像，对其提取以上两种特征的话。每张图像用一个向量来描述这样的全局特征，而要用多个向量（对于</a:t>
            </a:r>
            <a:r>
              <a:rPr lang="en-US" altLang="zh-CN" sz="2200" dirty="0"/>
              <a:t>SIFT</a:t>
            </a:r>
            <a:r>
              <a:rPr lang="zh-CN" altLang="en-US" sz="2200" dirty="0"/>
              <a:t>特征，每个向量代表一个</a:t>
            </a:r>
            <a:r>
              <a:rPr lang="en-US" altLang="zh-CN" sz="2200" dirty="0"/>
              <a:t>SIFT</a:t>
            </a:r>
            <a:r>
              <a:rPr lang="zh-CN" altLang="en-US" sz="2200" dirty="0"/>
              <a:t>点的描述）来描述局部特征。也可以这样认为：一个向量就是对应图像的一个特征</a:t>
            </a:r>
            <a:r>
              <a:rPr lang="zh-CN" altLang="en-US" sz="2200" dirty="0" smtClean="0"/>
              <a:t>。</a:t>
            </a:r>
            <a:endParaRPr lang="en-US" altLang="zh-CN" sz="2200" dirty="0" smtClean="0"/>
          </a:p>
          <a:p>
            <a:pPr algn="just">
              <a:buFont typeface="Wingdings" panose="05000000000000000000" pitchFamily="2" charset="2"/>
              <a:buChar char="Ø"/>
            </a:pPr>
            <a:endParaRPr lang="en-US" altLang="zh-CN" sz="2400" dirty="0" smtClean="0"/>
          </a:p>
          <a:p>
            <a:endParaRPr lang="zh-CN" altLang="en-US" dirty="0"/>
          </a:p>
        </p:txBody>
      </p:sp>
      <p:pic>
        <p:nvPicPr>
          <p:cNvPr id="4" name="图片 3" descr="Extensions_BoF_20120313_zyb.bmp"/>
          <p:cNvPicPr/>
          <p:nvPr/>
        </p:nvPicPr>
        <p:blipFill>
          <a:blip r:embed="rId2" cstate="print"/>
          <a:stretch>
            <a:fillRect/>
          </a:stretch>
        </p:blipFill>
        <p:spPr>
          <a:xfrm>
            <a:off x="7311585" y="2040755"/>
            <a:ext cx="4852279" cy="3597105"/>
          </a:xfrm>
          <a:prstGeom prst="rect">
            <a:avLst/>
          </a:prstGeom>
        </p:spPr>
      </p:pic>
    </p:spTree>
    <p:extLst>
      <p:ext uri="{BB962C8B-B14F-4D97-AF65-F5344CB8AC3E}">
        <p14:creationId xmlns:p14="http://schemas.microsoft.com/office/powerpoint/2010/main" val="17470535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 	</a:t>
            </a:r>
            <a:r>
              <a:rPr lang="zh-CN" altLang="en-US" b="1" dirty="0">
                <a:solidFill>
                  <a:srgbClr val="C00000"/>
                </a:solidFill>
              </a:rPr>
              <a:t>全局图像特征</a:t>
            </a:r>
            <a:endParaRPr lang="zh-CN" altLang="en-US" dirty="0"/>
          </a:p>
        </p:txBody>
      </p:sp>
      <p:sp>
        <p:nvSpPr>
          <p:cNvPr id="3" name="内容占位符 2"/>
          <p:cNvSpPr>
            <a:spLocks noGrp="1"/>
          </p:cNvSpPr>
          <p:nvPr>
            <p:ph idx="1"/>
          </p:nvPr>
        </p:nvSpPr>
        <p:spPr>
          <a:xfrm>
            <a:off x="2589212" y="2133600"/>
            <a:ext cx="8915400" cy="4281268"/>
          </a:xfrm>
        </p:spPr>
        <p:txBody>
          <a:bodyPr>
            <a:normAutofit/>
          </a:bodyPr>
          <a:lstStyle/>
          <a:p>
            <a:pPr algn="just">
              <a:buFont typeface="Wingdings" panose="05000000000000000000" pitchFamily="2" charset="2"/>
              <a:buChar char="Ø"/>
            </a:pPr>
            <a:r>
              <a:rPr lang="zh-CN" altLang="en-US" sz="2400" dirty="0"/>
              <a:t>全局特征是指图像的整体属性，常见的全局特征包括</a:t>
            </a:r>
            <a:r>
              <a:rPr lang="zh-CN" altLang="en-US" sz="2400" dirty="0">
                <a:hlinkClick r:id="rId2"/>
              </a:rPr>
              <a:t>颜色特征</a:t>
            </a:r>
            <a:r>
              <a:rPr lang="zh-CN" altLang="en-US" sz="2400" dirty="0"/>
              <a:t>、纹理特征和形状特征，比如强度直方图等。由于是</a:t>
            </a:r>
            <a:r>
              <a:rPr lang="zh-CN" altLang="en-US" sz="2400" dirty="0">
                <a:hlinkClick r:id="rId3"/>
              </a:rPr>
              <a:t>像素</a:t>
            </a:r>
            <a:r>
              <a:rPr lang="zh-CN" altLang="en-US" sz="2400" dirty="0"/>
              <a:t>级的低层可视特征，因此，全局特征具有良好的不变性、计算简单、表示直观等特点，但特征维数高、计算量大是其致命弱点。此外，全局特征描述不适用于图像混叠和有遮挡的情况</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Ø"/>
            </a:pPr>
            <a:r>
              <a:rPr lang="zh-CN" altLang="en-US" sz="2400" dirty="0" smtClean="0"/>
              <a:t>代表性全局特征：矩特征</a:t>
            </a:r>
            <a:r>
              <a:rPr lang="en-US" altLang="zh-CN" sz="2400" dirty="0" smtClean="0"/>
              <a:t>(Hu</a:t>
            </a:r>
            <a:r>
              <a:rPr lang="zh-CN" altLang="en-US" sz="2400" dirty="0" smtClean="0"/>
              <a:t>矩与</a:t>
            </a:r>
            <a:r>
              <a:rPr lang="en-US" altLang="zh-CN" sz="2400" dirty="0" smtClean="0"/>
              <a:t>Zernike</a:t>
            </a:r>
            <a:r>
              <a:rPr lang="zh-CN" altLang="en-US" sz="2400" dirty="0" smtClean="0"/>
              <a:t>矩等</a:t>
            </a:r>
            <a:r>
              <a:rPr lang="en-US" altLang="zh-CN" sz="2400" dirty="0" smtClean="0"/>
              <a:t>)</a:t>
            </a:r>
            <a:r>
              <a:rPr lang="zh-CN" altLang="en-US" sz="2400" dirty="0" smtClean="0"/>
              <a:t>、颜色特征</a:t>
            </a:r>
            <a:r>
              <a:rPr lang="en-US" altLang="zh-CN" sz="2400" dirty="0"/>
              <a:t>(Color Layout </a:t>
            </a:r>
            <a:r>
              <a:rPr lang="en-US" altLang="zh-CN" sz="2400" dirty="0" smtClean="0"/>
              <a:t>Descriptor, CLD)</a:t>
            </a:r>
            <a:r>
              <a:rPr lang="zh-CN" altLang="en-US" sz="2400" dirty="0" smtClean="0"/>
              <a:t>、</a:t>
            </a:r>
            <a:r>
              <a:rPr lang="en-US" altLang="zh-CN" sz="2400" dirty="0" smtClean="0"/>
              <a:t>HOG</a:t>
            </a:r>
            <a:r>
              <a:rPr lang="zh-CN" altLang="en-US" sz="2400" dirty="0" smtClean="0"/>
              <a:t>特征等。</a:t>
            </a:r>
            <a:endParaRPr lang="zh-CN" altLang="en-US" dirty="0"/>
          </a:p>
        </p:txBody>
      </p:sp>
    </p:spTree>
    <p:extLst>
      <p:ext uri="{BB962C8B-B14F-4D97-AF65-F5344CB8AC3E}">
        <p14:creationId xmlns:p14="http://schemas.microsoft.com/office/powerpoint/2010/main" val="4473227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 	</a:t>
            </a:r>
            <a:r>
              <a:rPr lang="zh-CN" altLang="en-US" b="1" dirty="0">
                <a:solidFill>
                  <a:srgbClr val="C00000"/>
                </a:solidFill>
              </a:rPr>
              <a:t>全局图像特征</a:t>
            </a:r>
            <a:endParaRPr lang="zh-CN" altLang="en-US" dirty="0"/>
          </a:p>
        </p:txBody>
      </p:sp>
      <p:sp>
        <p:nvSpPr>
          <p:cNvPr id="3" name="内容占位符 2"/>
          <p:cNvSpPr>
            <a:spLocks noGrp="1"/>
          </p:cNvSpPr>
          <p:nvPr>
            <p:ph idx="1"/>
          </p:nvPr>
        </p:nvSpPr>
        <p:spPr/>
        <p:txBody>
          <a:bodyPr/>
          <a:lstStyle/>
          <a:p>
            <a:pPr>
              <a:lnSpc>
                <a:spcPct val="150000"/>
              </a:lnSpc>
              <a:buFont typeface="Wingdings" panose="05000000000000000000" pitchFamily="2" charset="2"/>
              <a:buChar char="l"/>
            </a:pPr>
            <a:r>
              <a:rPr lang="en-US" altLang="zh-CN" sz="2800" b="1" dirty="0" smtClean="0"/>
              <a:t>4.4.1 </a:t>
            </a:r>
            <a:r>
              <a:rPr lang="zh-CN" altLang="en-US" sz="2800" b="1" dirty="0" smtClean="0"/>
              <a:t>颜色</a:t>
            </a:r>
            <a:r>
              <a:rPr lang="zh-CN" altLang="en-US" sz="2800" b="1" dirty="0"/>
              <a:t>布局描述符</a:t>
            </a:r>
            <a:r>
              <a:rPr lang="zh-CN" altLang="en-US" sz="2800" b="1" dirty="0" smtClean="0"/>
              <a:t>（</a:t>
            </a:r>
            <a:r>
              <a:rPr lang="en-US" altLang="zh-CN" sz="2800" b="1" dirty="0" smtClean="0"/>
              <a:t>CLD</a:t>
            </a:r>
            <a:r>
              <a:rPr lang="zh-CN" altLang="en-US" sz="2800" b="1" dirty="0" smtClean="0"/>
              <a:t>）</a:t>
            </a:r>
            <a:endParaRPr lang="en-US" altLang="zh-CN" sz="2800" b="1" dirty="0" smtClean="0"/>
          </a:p>
          <a:p>
            <a:pPr>
              <a:lnSpc>
                <a:spcPct val="150000"/>
              </a:lnSpc>
              <a:buFont typeface="Wingdings" panose="05000000000000000000" pitchFamily="2" charset="2"/>
              <a:buChar char="l"/>
            </a:pPr>
            <a:r>
              <a:rPr lang="en-US" altLang="zh-CN" sz="2800" b="1" dirty="0" smtClean="0"/>
              <a:t>4.4.2 </a:t>
            </a:r>
            <a:r>
              <a:rPr lang="zh-CN" altLang="en-US" sz="2800" b="1" dirty="0"/>
              <a:t>方向梯度直方图 </a:t>
            </a:r>
            <a:r>
              <a:rPr lang="en-US" altLang="zh-CN" sz="2800" b="1" dirty="0" smtClean="0"/>
              <a:t>(HOG</a:t>
            </a:r>
            <a:r>
              <a:rPr lang="en-US" altLang="zh-CN" sz="2800" b="1" dirty="0"/>
              <a:t>)</a:t>
            </a:r>
            <a:endParaRPr lang="zh-CN" altLang="en-US" sz="2800" dirty="0"/>
          </a:p>
          <a:p>
            <a:endParaRPr lang="zh-CN" altLang="en-US" dirty="0"/>
          </a:p>
        </p:txBody>
      </p:sp>
    </p:spTree>
    <p:extLst>
      <p:ext uri="{BB962C8B-B14F-4D97-AF65-F5344CB8AC3E}">
        <p14:creationId xmlns:p14="http://schemas.microsoft.com/office/powerpoint/2010/main" val="760119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4.4.1</a:t>
            </a:r>
            <a:r>
              <a:rPr lang="zh-CN" altLang="en-US" b="1" dirty="0">
                <a:solidFill>
                  <a:srgbClr val="C00000"/>
                </a:solidFill>
              </a:rPr>
              <a:t>颜色布局</a:t>
            </a:r>
            <a:r>
              <a:rPr lang="zh-CN" altLang="en-US" b="1" dirty="0" smtClean="0">
                <a:solidFill>
                  <a:srgbClr val="C00000"/>
                </a:solidFill>
              </a:rPr>
              <a:t>描述符</a:t>
            </a:r>
            <a:r>
              <a:rPr lang="en-US" altLang="zh-CN" b="1" dirty="0" smtClean="0">
                <a:solidFill>
                  <a:srgbClr val="C00000"/>
                </a:solidFill>
              </a:rPr>
              <a:t>(CLD</a:t>
            </a:r>
            <a:r>
              <a:rPr lang="en-US" altLang="zh-CN" b="1" dirty="0">
                <a:solidFill>
                  <a:srgbClr val="C00000"/>
                </a:solidFill>
              </a:rPr>
              <a:t>)</a:t>
            </a:r>
            <a:r>
              <a:rPr lang="en-US" altLang="zh-CN" b="1" dirty="0"/>
              <a:t/>
            </a:r>
            <a:br>
              <a:rPr lang="en-US" altLang="zh-CN" b="1" dirty="0"/>
            </a:br>
            <a:endParaRPr lang="zh-CN" altLang="en-US" dirty="0"/>
          </a:p>
        </p:txBody>
      </p:sp>
      <p:sp>
        <p:nvSpPr>
          <p:cNvPr id="3" name="内容占位符 2"/>
          <p:cNvSpPr>
            <a:spLocks noGrp="1"/>
          </p:cNvSpPr>
          <p:nvPr>
            <p:ph idx="1"/>
          </p:nvPr>
        </p:nvSpPr>
        <p:spPr>
          <a:xfrm>
            <a:off x="2589212" y="1905000"/>
            <a:ext cx="8915400" cy="3777622"/>
          </a:xfrm>
        </p:spPr>
        <p:txBody>
          <a:bodyPr>
            <a:normAutofit/>
          </a:bodyPr>
          <a:lstStyle/>
          <a:p>
            <a:pPr algn="just">
              <a:buFont typeface="Wingdings" panose="05000000000000000000" pitchFamily="2" charset="2"/>
              <a:buChar char="p"/>
            </a:pPr>
            <a:r>
              <a:rPr lang="en-US" altLang="zh-CN" sz="2800" b="1" dirty="0"/>
              <a:t>1. </a:t>
            </a:r>
            <a:r>
              <a:rPr lang="zh-CN" altLang="en-US" sz="2800" b="1" dirty="0"/>
              <a:t>基本</a:t>
            </a:r>
            <a:r>
              <a:rPr lang="zh-CN" altLang="en-US" sz="2800" b="1" dirty="0" smtClean="0"/>
              <a:t>介绍</a:t>
            </a:r>
            <a:endParaRPr lang="en-US" altLang="zh-CN" sz="2800" dirty="0" smtClean="0"/>
          </a:p>
          <a:p>
            <a:pPr algn="just">
              <a:buFont typeface="Arial" panose="020B0604020202020204" pitchFamily="34" charset="0"/>
              <a:buChar char="•"/>
            </a:pPr>
            <a:r>
              <a:rPr lang="en-US" altLang="zh-CN" sz="2400" dirty="0" smtClean="0"/>
              <a:t>CLD</a:t>
            </a:r>
            <a:r>
              <a:rPr lang="zh-CN" altLang="en-US" sz="2400" dirty="0"/>
              <a:t>，全称是颜色布局描述符（</a:t>
            </a:r>
            <a:r>
              <a:rPr lang="en-US" altLang="zh-CN" sz="2400" dirty="0"/>
              <a:t>Color Layout Descriptor</a:t>
            </a:r>
            <a:r>
              <a:rPr lang="zh-CN" altLang="en-US" sz="2400" dirty="0"/>
              <a:t>）是</a:t>
            </a:r>
            <a:r>
              <a:rPr lang="en-US" altLang="zh-CN" sz="2400" dirty="0"/>
              <a:t>mpeg-7</a:t>
            </a:r>
            <a:r>
              <a:rPr lang="zh-CN" altLang="en-US" sz="2400" dirty="0"/>
              <a:t>多媒体内容标准描述中一种高效</a:t>
            </a:r>
            <a:r>
              <a:rPr lang="zh-CN" altLang="en-US" sz="2400" dirty="0" smtClean="0"/>
              <a:t>的颜色</a:t>
            </a:r>
            <a:r>
              <a:rPr lang="zh-CN" altLang="en-US" sz="2400" dirty="0"/>
              <a:t>特征描述，具有计算成本低、匹配计算速度快等优点，属于简单易懂的图像特征提取算法。</a:t>
            </a:r>
          </a:p>
        </p:txBody>
      </p:sp>
      <p:pic>
        <p:nvPicPr>
          <p:cNvPr id="21506"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361" y="4064614"/>
            <a:ext cx="5429299" cy="257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099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4.4.1</a:t>
            </a:r>
            <a:r>
              <a:rPr lang="zh-CN" altLang="en-US" b="1" dirty="0">
                <a:solidFill>
                  <a:srgbClr val="C00000"/>
                </a:solidFill>
              </a:rPr>
              <a:t>颜色布局描述符</a:t>
            </a:r>
            <a:r>
              <a:rPr lang="en-US" altLang="zh-CN" b="1" dirty="0">
                <a:solidFill>
                  <a:srgbClr val="C00000"/>
                </a:solidFill>
              </a:rPr>
              <a:t>(CLD)</a:t>
            </a:r>
            <a:endParaRPr lang="zh-CN" altLang="en-US" dirty="0"/>
          </a:p>
        </p:txBody>
      </p:sp>
      <p:sp>
        <p:nvSpPr>
          <p:cNvPr id="3" name="内容占位符 2"/>
          <p:cNvSpPr>
            <a:spLocks noGrp="1"/>
          </p:cNvSpPr>
          <p:nvPr>
            <p:ph idx="1"/>
          </p:nvPr>
        </p:nvSpPr>
        <p:spPr>
          <a:xfrm>
            <a:off x="2589212" y="1905000"/>
            <a:ext cx="8915400" cy="3777622"/>
          </a:xfrm>
        </p:spPr>
        <p:txBody>
          <a:bodyPr/>
          <a:lstStyle/>
          <a:p>
            <a:pPr>
              <a:buFont typeface="Wingdings" panose="05000000000000000000" pitchFamily="2" charset="2"/>
              <a:buChar char="p"/>
            </a:pPr>
            <a:r>
              <a:rPr lang="en-US" altLang="zh-CN" sz="2800" b="1" dirty="0"/>
              <a:t>2. Color Layout Descriptor(CLD)</a:t>
            </a:r>
            <a:r>
              <a:rPr lang="zh-CN" altLang="en-US" sz="2800" b="1" dirty="0"/>
              <a:t>提取过程</a:t>
            </a:r>
          </a:p>
          <a:p>
            <a:pPr>
              <a:buFont typeface="Arial" panose="020B0604020202020204" pitchFamily="34" charset="0"/>
              <a:buChar char="•"/>
            </a:pPr>
            <a:r>
              <a:rPr lang="en-US" altLang="zh-CN" sz="2400" dirty="0"/>
              <a:t>Color Descriptor</a:t>
            </a:r>
            <a:r>
              <a:rPr lang="zh-CN" altLang="en-US" sz="2400" dirty="0"/>
              <a:t>的提取过程包括四个</a:t>
            </a:r>
            <a:r>
              <a:rPr lang="zh-CN" altLang="en-US" sz="2400" dirty="0" smtClean="0"/>
              <a:t>阶段</a:t>
            </a:r>
            <a:r>
              <a:rPr lang="zh-CN" altLang="en-US" sz="2400" dirty="0"/>
              <a:t>：</a:t>
            </a:r>
            <a:r>
              <a:rPr lang="zh-CN" altLang="en-US" sz="2400" dirty="0" smtClean="0"/>
              <a:t>图像</a:t>
            </a:r>
            <a:r>
              <a:rPr lang="zh-CN" altLang="en-US" sz="2400" dirty="0"/>
              <a:t>分割、代表颜色选择、</a:t>
            </a:r>
            <a:r>
              <a:rPr lang="en-US" altLang="zh-CN" sz="2400" dirty="0"/>
              <a:t>DCT</a:t>
            </a:r>
            <a:r>
              <a:rPr lang="zh-CN" altLang="en-US" sz="2400" dirty="0"/>
              <a:t>变换、</a:t>
            </a:r>
            <a:r>
              <a:rPr lang="en-US" altLang="zh-CN" sz="2400" dirty="0"/>
              <a:t>Z</a:t>
            </a:r>
            <a:r>
              <a:rPr lang="zh-CN" altLang="en-US" sz="2400" dirty="0"/>
              <a:t>字形扫描。其基本过程如下图所示。</a:t>
            </a:r>
          </a:p>
        </p:txBody>
      </p:sp>
      <p:pic>
        <p:nvPicPr>
          <p:cNvPr id="22530"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277" y="3416865"/>
            <a:ext cx="5781821" cy="31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16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4.4.1</a:t>
            </a:r>
            <a:r>
              <a:rPr lang="zh-CN" altLang="en-US" b="1" dirty="0">
                <a:solidFill>
                  <a:srgbClr val="C00000"/>
                </a:solidFill>
              </a:rPr>
              <a:t>颜色布局描述符</a:t>
            </a:r>
            <a:r>
              <a:rPr lang="en-US" altLang="zh-CN" b="1" dirty="0">
                <a:solidFill>
                  <a:srgbClr val="C00000"/>
                </a:solidFill>
              </a:rPr>
              <a:t>(CLD)</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sz="2400" b="1" dirty="0"/>
              <a:t>2.1 </a:t>
            </a:r>
            <a:r>
              <a:rPr lang="zh-CN" altLang="en-US" sz="2400" b="1" dirty="0"/>
              <a:t>图像</a:t>
            </a:r>
            <a:r>
              <a:rPr lang="zh-CN" altLang="en-US" sz="2400" b="1" dirty="0" smtClean="0"/>
              <a:t>分割</a:t>
            </a:r>
            <a:endParaRPr lang="en-US" altLang="zh-CN" sz="2400" b="1" dirty="0" smtClean="0"/>
          </a:p>
          <a:p>
            <a:pPr algn="just">
              <a:buFont typeface="Arial" panose="020B0604020202020204" pitchFamily="34" charset="0"/>
              <a:buChar char="•"/>
            </a:pPr>
            <a:r>
              <a:rPr lang="zh-CN" altLang="en-US" sz="2200" dirty="0"/>
              <a:t>在图像分割阶段，将输入图像（在</a:t>
            </a:r>
            <a:r>
              <a:rPr lang="en-US" altLang="zh-CN" sz="2200" dirty="0"/>
              <a:t>RGB</a:t>
            </a:r>
            <a:r>
              <a:rPr lang="zh-CN" altLang="en-US" sz="2200" dirty="0"/>
              <a:t>颜色空间）分割成</a:t>
            </a:r>
            <a:r>
              <a:rPr lang="en-US" altLang="zh-CN" sz="2200" dirty="0"/>
              <a:t>64</a:t>
            </a:r>
            <a:r>
              <a:rPr lang="zh-CN" altLang="en-US" sz="2200" dirty="0"/>
              <a:t>个块。每个块的大小为</a:t>
            </a:r>
            <a:r>
              <a:rPr lang="en-US" altLang="zh-CN" sz="2200" dirty="0"/>
              <a:t>M / 8×N / 8</a:t>
            </a:r>
            <a:r>
              <a:rPr lang="zh-CN" altLang="en-US" sz="2200" dirty="0"/>
              <a:t>，其中</a:t>
            </a:r>
            <a:r>
              <a:rPr lang="en-US" altLang="zh-CN" sz="2200" dirty="0"/>
              <a:t>M</a:t>
            </a:r>
            <a:r>
              <a:rPr lang="zh-CN" altLang="en-US" sz="2200" dirty="0"/>
              <a:t>和</a:t>
            </a:r>
            <a:r>
              <a:rPr lang="en-US" altLang="zh-CN" sz="2200" dirty="0"/>
              <a:t>N</a:t>
            </a:r>
            <a:r>
              <a:rPr lang="zh-CN" altLang="en-US" sz="2200" dirty="0"/>
              <a:t>表示作为输入图像的宽度和高度。</a:t>
            </a:r>
            <a:endParaRPr lang="zh-CN" altLang="en-US" sz="2200" b="1" dirty="0"/>
          </a:p>
          <a:p>
            <a:endParaRPr lang="zh-CN" altLang="en-US" dirty="0"/>
          </a:p>
        </p:txBody>
      </p:sp>
      <p:pic>
        <p:nvPicPr>
          <p:cNvPr id="23554"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867" y="3839531"/>
            <a:ext cx="5415231" cy="2671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3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4.4.1</a:t>
            </a:r>
            <a:r>
              <a:rPr lang="zh-CN" altLang="en-US" b="1" dirty="0">
                <a:solidFill>
                  <a:srgbClr val="C00000"/>
                </a:solidFill>
              </a:rPr>
              <a:t>颜色布局描述符</a:t>
            </a:r>
            <a:r>
              <a:rPr lang="en-US" altLang="zh-CN" b="1" dirty="0">
                <a:solidFill>
                  <a:srgbClr val="C00000"/>
                </a:solidFill>
              </a:rPr>
              <a:t>(CLD)</a:t>
            </a:r>
            <a:endParaRPr lang="zh-CN" altLang="en-US" dirty="0"/>
          </a:p>
        </p:txBody>
      </p:sp>
      <p:sp>
        <p:nvSpPr>
          <p:cNvPr id="3" name="内容占位符 2"/>
          <p:cNvSpPr>
            <a:spLocks noGrp="1"/>
          </p:cNvSpPr>
          <p:nvPr>
            <p:ph idx="1"/>
          </p:nvPr>
        </p:nvSpPr>
        <p:spPr/>
        <p:txBody>
          <a:bodyPr>
            <a:normAutofit/>
          </a:bodyPr>
          <a:lstStyle/>
          <a:p>
            <a:pPr>
              <a:buFont typeface="Arial" panose="020B0604020202020204" pitchFamily="34" charset="0"/>
              <a:buChar char="•"/>
            </a:pPr>
            <a:r>
              <a:rPr lang="zh-CN" altLang="en-US" sz="2400" dirty="0"/>
              <a:t>本阶段的输入输出如表所</a:t>
            </a:r>
            <a:r>
              <a:rPr lang="zh-CN" altLang="en-US" sz="2400" dirty="0" smtClean="0"/>
              <a:t>示：</a:t>
            </a:r>
            <a:endParaRPr lang="zh-CN" altLang="en-US" sz="2400" dirty="0"/>
          </a:p>
        </p:txBody>
      </p:sp>
      <p:pic>
        <p:nvPicPr>
          <p:cNvPr id="24578"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342" y="3047195"/>
            <a:ext cx="5292748" cy="1370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74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4.4.1</a:t>
            </a:r>
            <a:r>
              <a:rPr lang="zh-CN" altLang="en-US" b="1" dirty="0">
                <a:solidFill>
                  <a:srgbClr val="C00000"/>
                </a:solidFill>
              </a:rPr>
              <a:t>颜色布局描述符</a:t>
            </a:r>
            <a:r>
              <a:rPr lang="en-US" altLang="zh-CN" b="1" dirty="0">
                <a:solidFill>
                  <a:srgbClr val="C00000"/>
                </a:solidFill>
              </a:rPr>
              <a:t>(CLD)</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2400" b="1" dirty="0"/>
              <a:t>2.2 </a:t>
            </a:r>
            <a:r>
              <a:rPr lang="zh-CN" altLang="en-US" sz="2400" b="1" dirty="0"/>
              <a:t>代表颜色选择</a:t>
            </a:r>
          </a:p>
          <a:p>
            <a:pPr algn="just">
              <a:buFont typeface="Arial" panose="020B0604020202020204" pitchFamily="34" charset="0"/>
              <a:buChar char="•"/>
            </a:pPr>
            <a:r>
              <a:rPr lang="zh-CN" altLang="en-US" sz="2200" dirty="0"/>
              <a:t>在此过程中，</a:t>
            </a:r>
            <a:r>
              <a:rPr lang="en-US" altLang="zh-CN" sz="2200" dirty="0"/>
              <a:t>MPEG-7</a:t>
            </a:r>
            <a:r>
              <a:rPr lang="zh-CN" altLang="en-US" sz="2200" dirty="0"/>
              <a:t>标准建议使用的</a:t>
            </a:r>
            <a:r>
              <a:rPr lang="en-US" altLang="zh-CN" sz="2200" dirty="0" err="1"/>
              <a:t>YCbCr</a:t>
            </a:r>
            <a:r>
              <a:rPr lang="zh-CN" altLang="en-US" sz="2200" dirty="0"/>
              <a:t>用于</a:t>
            </a:r>
            <a:r>
              <a:rPr lang="en-US" altLang="zh-CN" sz="2200" dirty="0"/>
              <a:t>CLD</a:t>
            </a:r>
            <a:r>
              <a:rPr lang="zh-CN" altLang="en-US" sz="2200" dirty="0"/>
              <a:t>色彩空间。首先，图像分割结束后，</a:t>
            </a:r>
            <a:r>
              <a:rPr lang="en-US" altLang="zh-CN" sz="2200" dirty="0"/>
              <a:t>mpeg-7</a:t>
            </a:r>
            <a:r>
              <a:rPr lang="zh-CN" altLang="en-US" sz="2200" dirty="0"/>
              <a:t>标准推荐使用区域块的平均像素颜色值作为代表颜色，因为这样选取很简单，并且描述精度一般是足够的。选取代表颜色后获取下图右边部分所示的图像。</a:t>
            </a:r>
          </a:p>
        </p:txBody>
      </p:sp>
      <p:pic>
        <p:nvPicPr>
          <p:cNvPr id="25602"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275" y="4169361"/>
            <a:ext cx="5063538" cy="249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969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4.4.1</a:t>
            </a:r>
            <a:r>
              <a:rPr lang="zh-CN" altLang="en-US" b="1" dirty="0">
                <a:solidFill>
                  <a:srgbClr val="C00000"/>
                </a:solidFill>
              </a:rPr>
              <a:t>颜色布局描述符</a:t>
            </a:r>
            <a:r>
              <a:rPr lang="en-US" altLang="zh-CN" b="1" dirty="0">
                <a:solidFill>
                  <a:srgbClr val="C00000"/>
                </a:solidFill>
              </a:rPr>
              <a:t>(CLD)</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dirty="0"/>
              <a:t>本阶段的输入输出如表所</a:t>
            </a:r>
            <a:r>
              <a:rPr lang="zh-CN" altLang="en-US" sz="2400" dirty="0" smtClean="0"/>
              <a:t>示：</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a:t>获得代表颜色图像后，进一步将图像从</a:t>
            </a:r>
            <a:r>
              <a:rPr lang="en-US" altLang="zh-CN" sz="2400" dirty="0"/>
              <a:t>RGB</a:t>
            </a:r>
            <a:r>
              <a:rPr lang="zh-CN" altLang="en-US" sz="2400" dirty="0"/>
              <a:t>色彩空间转换到</a:t>
            </a:r>
            <a:r>
              <a:rPr lang="en-US" altLang="zh-CN" sz="2400" dirty="0" err="1"/>
              <a:t>YCbCr</a:t>
            </a:r>
            <a:r>
              <a:rPr lang="zh-CN" altLang="en-US" sz="2400" dirty="0"/>
              <a:t>色彩空间</a:t>
            </a:r>
          </a:p>
        </p:txBody>
      </p:sp>
      <p:pic>
        <p:nvPicPr>
          <p:cNvPr id="26626"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3181" y="2744054"/>
            <a:ext cx="6695873" cy="1026088"/>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54" y="5194869"/>
            <a:ext cx="6846900" cy="828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178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4.1 </a:t>
            </a:r>
            <a:r>
              <a:rPr lang="zh-CN" altLang="en-US" b="1" dirty="0" smtClean="0">
                <a:solidFill>
                  <a:srgbClr val="C00000"/>
                </a:solidFill>
              </a:rPr>
              <a:t>边缘检测</a:t>
            </a:r>
            <a:endParaRPr lang="zh-CN" altLang="en-US" dirty="0"/>
          </a:p>
        </p:txBody>
      </p:sp>
      <p:sp>
        <p:nvSpPr>
          <p:cNvPr id="3" name="内容占位符 2"/>
          <p:cNvSpPr>
            <a:spLocks noGrp="1"/>
          </p:cNvSpPr>
          <p:nvPr>
            <p:ph idx="1"/>
          </p:nvPr>
        </p:nvSpPr>
        <p:spPr>
          <a:xfrm>
            <a:off x="2589212" y="1904999"/>
            <a:ext cx="8915400" cy="4158175"/>
          </a:xfrm>
        </p:spPr>
        <p:txBody>
          <a:bodyPr>
            <a:noAutofit/>
          </a:bodyPr>
          <a:lstStyle/>
          <a:p>
            <a:pPr>
              <a:lnSpc>
                <a:spcPct val="150000"/>
              </a:lnSpc>
              <a:buFont typeface="Wingdings" panose="05000000000000000000" pitchFamily="2" charset="2"/>
              <a:buChar char="l"/>
            </a:pPr>
            <a:r>
              <a:rPr lang="en-US" altLang="zh-CN" sz="2800" b="1" dirty="0"/>
              <a:t>4.1.1	</a:t>
            </a:r>
            <a:r>
              <a:rPr lang="zh-CN" altLang="en-US" sz="2800" b="1" dirty="0"/>
              <a:t>检测原理</a:t>
            </a:r>
          </a:p>
          <a:p>
            <a:pPr>
              <a:lnSpc>
                <a:spcPct val="150000"/>
              </a:lnSpc>
              <a:buFont typeface="Wingdings" panose="05000000000000000000" pitchFamily="2" charset="2"/>
              <a:buChar char="l"/>
            </a:pPr>
            <a:r>
              <a:rPr lang="en-US" altLang="zh-CN" sz="2800" b="1" dirty="0"/>
              <a:t>4.1.2	</a:t>
            </a:r>
            <a:r>
              <a:rPr lang="zh-CN" altLang="en-US" sz="2800" b="1" dirty="0"/>
              <a:t>一阶导数算子</a:t>
            </a:r>
          </a:p>
          <a:p>
            <a:pPr>
              <a:lnSpc>
                <a:spcPct val="150000"/>
              </a:lnSpc>
              <a:buFont typeface="Wingdings" panose="05000000000000000000" pitchFamily="2" charset="2"/>
              <a:buChar char="l"/>
            </a:pPr>
            <a:r>
              <a:rPr lang="en-US" altLang="zh-CN" sz="2800" b="1" dirty="0"/>
              <a:t>4.1.3	</a:t>
            </a:r>
            <a:r>
              <a:rPr lang="zh-CN" altLang="en-US" sz="2800" b="1" dirty="0"/>
              <a:t>二阶导数算子</a:t>
            </a:r>
          </a:p>
          <a:p>
            <a:pPr>
              <a:lnSpc>
                <a:spcPct val="150000"/>
              </a:lnSpc>
              <a:buFont typeface="Wingdings" panose="05000000000000000000" pitchFamily="2" charset="2"/>
              <a:buChar char="l"/>
            </a:pPr>
            <a:r>
              <a:rPr lang="en-US" altLang="zh-CN" sz="2800" b="1" dirty="0"/>
              <a:t>4.1.4	</a:t>
            </a:r>
            <a:r>
              <a:rPr lang="zh-CN" altLang="en-US" sz="2800" b="1" dirty="0"/>
              <a:t>边界闭合</a:t>
            </a:r>
          </a:p>
          <a:p>
            <a:pPr>
              <a:lnSpc>
                <a:spcPct val="150000"/>
              </a:lnSpc>
              <a:buFont typeface="Wingdings" panose="05000000000000000000" pitchFamily="2" charset="2"/>
              <a:buChar char="l"/>
            </a:pPr>
            <a:r>
              <a:rPr lang="en-US" altLang="zh-CN" sz="2800" b="1" dirty="0"/>
              <a:t>4.1.5	</a:t>
            </a:r>
            <a:r>
              <a:rPr lang="zh-CN" altLang="en-US" sz="2800" b="1" dirty="0"/>
              <a:t>边界细化</a:t>
            </a:r>
          </a:p>
        </p:txBody>
      </p:sp>
    </p:spTree>
    <p:extLst>
      <p:ext uri="{BB962C8B-B14F-4D97-AF65-F5344CB8AC3E}">
        <p14:creationId xmlns:p14="http://schemas.microsoft.com/office/powerpoint/2010/main" val="816140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4.4.1</a:t>
            </a:r>
            <a:r>
              <a:rPr lang="zh-CN" altLang="en-US" b="1" dirty="0">
                <a:solidFill>
                  <a:srgbClr val="C00000"/>
                </a:solidFill>
              </a:rPr>
              <a:t>颜色布局描述符</a:t>
            </a:r>
            <a:r>
              <a:rPr lang="en-US" altLang="zh-CN" b="1" dirty="0">
                <a:solidFill>
                  <a:srgbClr val="C00000"/>
                </a:solidFill>
              </a:rPr>
              <a:t>(CLD)</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sz="2400" b="1" dirty="0"/>
              <a:t>2.3 </a:t>
            </a:r>
            <a:r>
              <a:rPr lang="en-US" altLang="zh-CN" sz="2400" b="1" dirty="0" smtClean="0"/>
              <a:t>DCT</a:t>
            </a:r>
            <a:r>
              <a:rPr lang="zh-CN" altLang="en-US" sz="2400" b="1" dirty="0" smtClean="0"/>
              <a:t>变换</a:t>
            </a:r>
            <a:endParaRPr lang="en-US" altLang="zh-CN" sz="2400" b="1" dirty="0" smtClean="0"/>
          </a:p>
          <a:p>
            <a:pPr algn="just">
              <a:buFont typeface="Arial" panose="020B0604020202020204" pitchFamily="34" charset="0"/>
              <a:buChar char="•"/>
            </a:pPr>
            <a:r>
              <a:rPr lang="zh-CN" altLang="en-US" sz="2200" dirty="0"/>
              <a:t>在此阶段，亮度（</a:t>
            </a:r>
            <a:r>
              <a:rPr lang="en-US" altLang="zh-CN" sz="2200" dirty="0"/>
              <a:t>Y</a:t>
            </a:r>
            <a:r>
              <a:rPr lang="zh-CN" altLang="en-US" sz="2200" dirty="0"/>
              <a:t>）和蓝色和红色色度（</a:t>
            </a:r>
            <a:r>
              <a:rPr lang="en-US" altLang="zh-CN" sz="2200" dirty="0" err="1"/>
              <a:t>Cb</a:t>
            </a:r>
            <a:r>
              <a:rPr lang="zh-CN" altLang="en-US" sz="2200" dirty="0"/>
              <a:t>和</a:t>
            </a:r>
            <a:r>
              <a:rPr lang="en-US" altLang="zh-CN" sz="2200" dirty="0"/>
              <a:t>Cr</a:t>
            </a:r>
            <a:r>
              <a:rPr lang="zh-CN" altLang="en-US" sz="2200" dirty="0"/>
              <a:t>）通过</a:t>
            </a:r>
            <a:r>
              <a:rPr lang="en-US" altLang="zh-CN" sz="2200" dirty="0"/>
              <a:t>8×8 DCT</a:t>
            </a:r>
            <a:r>
              <a:rPr lang="zh-CN" altLang="en-US" sz="2200" dirty="0"/>
              <a:t>变换，由此得到三组含有</a:t>
            </a:r>
            <a:r>
              <a:rPr lang="en-US" altLang="zh-CN" sz="2200" dirty="0"/>
              <a:t>64</a:t>
            </a:r>
            <a:r>
              <a:rPr lang="zh-CN" altLang="en-US" sz="2200" dirty="0"/>
              <a:t>个系数的</a:t>
            </a:r>
            <a:r>
              <a:rPr lang="en-US" altLang="zh-CN" sz="2200" dirty="0"/>
              <a:t>DCT</a:t>
            </a:r>
            <a:r>
              <a:rPr lang="zh-CN" altLang="en-US" sz="2200" dirty="0"/>
              <a:t>矩阵，</a:t>
            </a:r>
            <a:r>
              <a:rPr lang="en-US" altLang="zh-CN" sz="2200" dirty="0"/>
              <a:t>DCT</a:t>
            </a:r>
            <a:r>
              <a:rPr lang="zh-CN" altLang="en-US" sz="2200" dirty="0"/>
              <a:t>变换使用的公式如下。</a:t>
            </a:r>
            <a:endParaRPr lang="zh-CN" altLang="en-US" sz="2200" b="1" dirty="0"/>
          </a:p>
          <a:p>
            <a:endParaRPr lang="zh-CN" altLang="en-US" dirty="0"/>
          </a:p>
        </p:txBody>
      </p:sp>
      <p:pic>
        <p:nvPicPr>
          <p:cNvPr id="27650" name="Picture 2" descr="https://img-blog.csdnimg.cn/20190514122432731.jpg#pic_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75" y="3861657"/>
            <a:ext cx="7029450" cy="139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67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4.4.1</a:t>
            </a:r>
            <a:r>
              <a:rPr lang="zh-CN" altLang="en-US" b="1" dirty="0">
                <a:solidFill>
                  <a:srgbClr val="C00000"/>
                </a:solidFill>
              </a:rPr>
              <a:t>颜色布局描述符</a:t>
            </a:r>
            <a:r>
              <a:rPr lang="en-US" altLang="zh-CN" b="1" dirty="0">
                <a:solidFill>
                  <a:srgbClr val="C00000"/>
                </a:solidFill>
              </a:rPr>
              <a:t>(CLD)</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dirty="0"/>
              <a:t>本阶段的输入输出如表所</a:t>
            </a:r>
            <a:r>
              <a:rPr lang="zh-CN" altLang="en-US" sz="2400" dirty="0" smtClean="0"/>
              <a:t>示：</a:t>
            </a:r>
            <a:endParaRPr lang="zh-CN" altLang="en-US" sz="2400" dirty="0"/>
          </a:p>
        </p:txBody>
      </p:sp>
      <p:pic>
        <p:nvPicPr>
          <p:cNvPr id="28674"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706" y="2808312"/>
            <a:ext cx="6654607" cy="156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434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4.4.1</a:t>
            </a:r>
            <a:r>
              <a:rPr lang="zh-CN" altLang="en-US" b="1" dirty="0">
                <a:solidFill>
                  <a:srgbClr val="C00000"/>
                </a:solidFill>
              </a:rPr>
              <a:t>颜色布局描述符</a:t>
            </a:r>
            <a:r>
              <a:rPr lang="en-US" altLang="zh-CN" b="1" dirty="0">
                <a:solidFill>
                  <a:srgbClr val="C00000"/>
                </a:solidFill>
              </a:rPr>
              <a:t>(CLD)</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2400" b="1" dirty="0"/>
              <a:t>2.4 Z</a:t>
            </a:r>
            <a:r>
              <a:rPr lang="zh-CN" altLang="en-US" sz="2400" b="1" dirty="0"/>
              <a:t>字形扫描</a:t>
            </a:r>
          </a:p>
          <a:p>
            <a:pPr algn="just">
              <a:buFont typeface="Arial" panose="020B0604020202020204" pitchFamily="34" charset="0"/>
              <a:buChar char="•"/>
            </a:pPr>
            <a:r>
              <a:rPr lang="zh-CN" altLang="en-US" sz="2200" dirty="0"/>
              <a:t>对上一个步骤中得到的三组含有</a:t>
            </a:r>
            <a:r>
              <a:rPr lang="en-US" altLang="zh-CN" sz="2200" dirty="0"/>
              <a:t>64</a:t>
            </a:r>
            <a:r>
              <a:rPr lang="zh-CN" altLang="en-US" sz="2200" dirty="0"/>
              <a:t>个</a:t>
            </a:r>
            <a:r>
              <a:rPr lang="en-US" altLang="zh-CN" sz="2200" dirty="0"/>
              <a:t>DCT</a:t>
            </a:r>
            <a:r>
              <a:rPr lang="zh-CN" altLang="en-US" sz="2200" dirty="0"/>
              <a:t>系数的矩阵进行</a:t>
            </a:r>
            <a:r>
              <a:rPr lang="en-US" altLang="zh-CN" sz="2200" dirty="0"/>
              <a:t>Z</a:t>
            </a:r>
            <a:r>
              <a:rPr lang="zh-CN" altLang="en-US" sz="2200" dirty="0"/>
              <a:t>字形扫描，按照图中的顺序进行扫描，这样扫描的目的是对</a:t>
            </a:r>
            <a:r>
              <a:rPr lang="en-US" altLang="zh-CN" sz="2200" dirty="0"/>
              <a:t>8x8</a:t>
            </a:r>
            <a:r>
              <a:rPr lang="zh-CN" altLang="en-US" sz="2200" dirty="0"/>
              <a:t>矩阵的低频系数进行分组。</a:t>
            </a:r>
          </a:p>
        </p:txBody>
      </p:sp>
      <p:pic>
        <p:nvPicPr>
          <p:cNvPr id="29698"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4694" y="3928670"/>
            <a:ext cx="4987184" cy="240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640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4.4.1</a:t>
            </a:r>
            <a:r>
              <a:rPr lang="zh-CN" altLang="en-US" b="1" dirty="0">
                <a:solidFill>
                  <a:srgbClr val="C00000"/>
                </a:solidFill>
              </a:rPr>
              <a:t>颜色布局描述符</a:t>
            </a:r>
            <a:r>
              <a:rPr lang="en-US" altLang="zh-CN" b="1" dirty="0">
                <a:solidFill>
                  <a:srgbClr val="C00000"/>
                </a:solidFill>
              </a:rPr>
              <a:t>(CLD)</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dirty="0"/>
              <a:t>本阶段的输入输出如表所</a:t>
            </a:r>
            <a:r>
              <a:rPr lang="zh-CN" altLang="en-US" sz="2400" dirty="0" smtClean="0"/>
              <a:t>示：</a:t>
            </a:r>
            <a:endParaRPr lang="zh-CN" altLang="en-US" sz="2400" dirty="0"/>
          </a:p>
        </p:txBody>
      </p:sp>
      <p:pic>
        <p:nvPicPr>
          <p:cNvPr id="30722"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114" y="2920854"/>
            <a:ext cx="5939934" cy="132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429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4.4.1</a:t>
            </a:r>
            <a:r>
              <a:rPr lang="zh-CN" altLang="en-US" b="1" dirty="0">
                <a:solidFill>
                  <a:srgbClr val="C00000"/>
                </a:solidFill>
              </a:rPr>
              <a:t>颜色布局描述符</a:t>
            </a:r>
            <a:r>
              <a:rPr lang="en-US" altLang="zh-CN" b="1" dirty="0">
                <a:solidFill>
                  <a:srgbClr val="C00000"/>
                </a:solidFill>
              </a:rPr>
              <a:t>(CLD)</a:t>
            </a:r>
            <a:endParaRPr lang="zh-CN" altLang="en-US" dirty="0"/>
          </a:p>
        </p:txBody>
      </p:sp>
      <p:sp>
        <p:nvSpPr>
          <p:cNvPr id="3" name="内容占位符 2"/>
          <p:cNvSpPr>
            <a:spLocks noGrp="1"/>
          </p:cNvSpPr>
          <p:nvPr>
            <p:ph idx="1"/>
          </p:nvPr>
        </p:nvSpPr>
        <p:spPr>
          <a:xfrm>
            <a:off x="2589212" y="2133599"/>
            <a:ext cx="8915400" cy="4295335"/>
          </a:xfrm>
        </p:spPr>
        <p:txBody>
          <a:bodyPr>
            <a:normAutofit/>
          </a:bodyPr>
          <a:lstStyle/>
          <a:p>
            <a:pPr>
              <a:buFont typeface="Wingdings" panose="05000000000000000000" pitchFamily="2" charset="2"/>
              <a:buChar char="p"/>
            </a:pPr>
            <a:r>
              <a:rPr lang="en-US" altLang="zh-CN" sz="2800" b="1" dirty="0"/>
              <a:t>3. CLD</a:t>
            </a:r>
            <a:r>
              <a:rPr lang="zh-CN" altLang="en-US" sz="2800" b="1" dirty="0"/>
              <a:t>特征匹配</a:t>
            </a:r>
          </a:p>
          <a:p>
            <a:pPr>
              <a:buFont typeface="Wingdings" panose="05000000000000000000" pitchFamily="2" charset="2"/>
              <a:buChar char="l"/>
            </a:pPr>
            <a:r>
              <a:rPr lang="zh-CN" altLang="en-US" sz="2400" dirty="0"/>
              <a:t>通过计算两个</a:t>
            </a:r>
            <a:r>
              <a:rPr lang="en-US" altLang="zh-CN" sz="2400" dirty="0"/>
              <a:t>CLD</a:t>
            </a:r>
            <a:r>
              <a:rPr lang="zh-CN" altLang="en-US" sz="2400" dirty="0"/>
              <a:t>特征之间的距离来完成匹配，如果给定两个</a:t>
            </a:r>
            <a:r>
              <a:rPr lang="en-US" altLang="zh-CN" sz="2400" dirty="0"/>
              <a:t>CLD</a:t>
            </a:r>
            <a:r>
              <a:rPr lang="zh-CN" altLang="en-US" sz="2400" dirty="0" smtClean="0"/>
              <a:t>特征值：</a:t>
            </a:r>
            <a:r>
              <a:rPr lang="en-US" altLang="zh-CN" sz="2400" dirty="0" smtClean="0"/>
              <a:t>{</a:t>
            </a:r>
            <a:r>
              <a:rPr lang="en-US" altLang="zh-CN" sz="2400" dirty="0"/>
              <a:t>DY, </a:t>
            </a:r>
            <a:r>
              <a:rPr lang="en-US" altLang="zh-CN" sz="2400" dirty="0" err="1"/>
              <a:t>DCb</a:t>
            </a:r>
            <a:r>
              <a:rPr lang="en-US" altLang="zh-CN" sz="2400" dirty="0"/>
              <a:t>, </a:t>
            </a:r>
            <a:r>
              <a:rPr lang="en-US" altLang="zh-CN" sz="2400" dirty="0" err="1" smtClean="0"/>
              <a:t>DCr</a:t>
            </a:r>
            <a:r>
              <a:rPr lang="en-US" altLang="zh-CN" sz="2400" dirty="0" smtClean="0"/>
              <a:t>}</a:t>
            </a:r>
            <a:r>
              <a:rPr lang="zh-CN" altLang="en-US" sz="2400" dirty="0" smtClean="0"/>
              <a:t>与</a:t>
            </a:r>
            <a:r>
              <a:rPr lang="en-US" altLang="zh-CN" sz="2400" dirty="0" smtClean="0"/>
              <a:t>{ DY’, </a:t>
            </a:r>
            <a:r>
              <a:rPr lang="en-US" altLang="zh-CN" sz="2400" dirty="0" err="1" smtClean="0"/>
              <a:t>DCb</a:t>
            </a:r>
            <a:r>
              <a:rPr lang="en-US" altLang="zh-CN" sz="2400" dirty="0" smtClean="0"/>
              <a:t>’, </a:t>
            </a:r>
            <a:r>
              <a:rPr lang="en-US" altLang="zh-CN" sz="2400" dirty="0" err="1" smtClean="0"/>
              <a:t>DCr</a:t>
            </a:r>
            <a:r>
              <a:rPr lang="en-US" altLang="zh-CN" sz="2400" dirty="0" smtClean="0"/>
              <a:t>’ }</a:t>
            </a:r>
            <a:r>
              <a:rPr lang="zh-CN" altLang="en-US" sz="2400" dirty="0" smtClean="0"/>
              <a:t>，</a:t>
            </a:r>
            <a:r>
              <a:rPr lang="zh-CN" altLang="en-US" sz="2400" dirty="0"/>
              <a:t>则特征之间的距离计算公式</a:t>
            </a:r>
            <a:r>
              <a:rPr lang="zh-CN" altLang="en-US" sz="2400" dirty="0" smtClean="0"/>
              <a:t>为：</a:t>
            </a:r>
            <a:endParaRPr lang="en-US" altLang="zh-CN" sz="2400" dirty="0" smtClean="0"/>
          </a:p>
          <a:p>
            <a:pPr>
              <a:buFont typeface="Wingdings" panose="05000000000000000000" pitchFamily="2" charset="2"/>
              <a:buChar char="l"/>
            </a:pPr>
            <a:endParaRPr lang="en-US" altLang="zh-CN" sz="2400" dirty="0"/>
          </a:p>
          <a:p>
            <a:pPr>
              <a:buFont typeface="Wingdings" panose="05000000000000000000" pitchFamily="2" charset="2"/>
              <a:buChar char="l"/>
            </a:pPr>
            <a:endParaRPr lang="en-US" altLang="zh-CN" sz="2400" dirty="0" smtClean="0"/>
          </a:p>
          <a:p>
            <a:pPr>
              <a:buFont typeface="Wingdings" panose="05000000000000000000" pitchFamily="2" charset="2"/>
              <a:buChar char="l"/>
            </a:pPr>
            <a:r>
              <a:rPr lang="zh-CN" altLang="en-US" sz="2400" dirty="0"/>
              <a:t>其中，</a:t>
            </a:r>
            <a:r>
              <a:rPr lang="en-US" altLang="zh-CN" sz="2400" dirty="0"/>
              <a:t>Yi</a:t>
            </a:r>
            <a:r>
              <a:rPr lang="zh-CN" altLang="en-US" sz="2400" dirty="0"/>
              <a:t>，</a:t>
            </a:r>
            <a:r>
              <a:rPr lang="en-US" altLang="zh-CN" sz="2400" dirty="0" err="1"/>
              <a:t>Cbi</a:t>
            </a:r>
            <a:r>
              <a:rPr lang="zh-CN" altLang="en-US" sz="2400" dirty="0"/>
              <a:t>和</a:t>
            </a:r>
            <a:r>
              <a:rPr lang="en-US" altLang="zh-CN" sz="2400" dirty="0"/>
              <a:t>Cri</a:t>
            </a:r>
            <a:r>
              <a:rPr lang="zh-CN" altLang="en-US" sz="2400" dirty="0"/>
              <a:t>表示</a:t>
            </a:r>
            <a:r>
              <a:rPr lang="en-US" altLang="zh-CN" sz="2400" dirty="0"/>
              <a:t>Y</a:t>
            </a:r>
            <a:r>
              <a:rPr lang="zh-CN" altLang="en-US" sz="2400" dirty="0"/>
              <a:t>，</a:t>
            </a:r>
            <a:r>
              <a:rPr lang="en-US" altLang="zh-CN" sz="2400" dirty="0" err="1"/>
              <a:t>Cb</a:t>
            </a:r>
            <a:r>
              <a:rPr lang="zh-CN" altLang="en-US" sz="2400" dirty="0"/>
              <a:t>，</a:t>
            </a:r>
            <a:r>
              <a:rPr lang="en-US" altLang="zh-CN" sz="2400" dirty="0"/>
              <a:t>Cr</a:t>
            </a:r>
            <a:r>
              <a:rPr lang="zh-CN" altLang="en-US" sz="2400" dirty="0"/>
              <a:t>颜色分量的第</a:t>
            </a:r>
            <a:r>
              <a:rPr lang="en-US" altLang="zh-CN" sz="2400" dirty="0" err="1"/>
              <a:t>i</a:t>
            </a:r>
            <a:r>
              <a:rPr lang="zh-CN" altLang="en-US" sz="2400" dirty="0"/>
              <a:t>个系数，</a:t>
            </a:r>
            <a:r>
              <a:rPr lang="en-US" altLang="zh-CN" sz="2400" dirty="0" err="1" smtClean="0"/>
              <a:t>w</a:t>
            </a:r>
            <a:r>
              <a:rPr lang="en-US" altLang="zh-CN" sz="2400" baseline="-25000" dirty="0" err="1" smtClean="0"/>
              <a:t>yi</a:t>
            </a:r>
            <a:r>
              <a:rPr lang="zh-CN" altLang="en-US" sz="2400" dirty="0"/>
              <a:t>，</a:t>
            </a:r>
            <a:r>
              <a:rPr lang="en-US" altLang="zh-CN" sz="2400" dirty="0" err="1" smtClean="0"/>
              <a:t>w</a:t>
            </a:r>
            <a:r>
              <a:rPr lang="en-US" altLang="zh-CN" sz="2400" baseline="-25000" dirty="0" err="1"/>
              <a:t>b</a:t>
            </a:r>
            <a:r>
              <a:rPr lang="en-US" altLang="zh-CN" sz="2400" baseline="-25000" dirty="0" err="1" smtClean="0"/>
              <a:t>i</a:t>
            </a:r>
            <a:r>
              <a:rPr lang="zh-CN" altLang="en-US" sz="2400" dirty="0"/>
              <a:t>和</a:t>
            </a:r>
            <a:r>
              <a:rPr lang="en-US" altLang="zh-CN" sz="2400" dirty="0" err="1" smtClean="0"/>
              <a:t>w</a:t>
            </a:r>
            <a:r>
              <a:rPr lang="en-US" altLang="zh-CN" sz="2400" baseline="-25000" dirty="0" err="1" smtClean="0"/>
              <a:t>ri</a:t>
            </a:r>
            <a:r>
              <a:rPr lang="zh-CN" altLang="en-US" sz="2400" dirty="0"/>
              <a:t>分别代表第</a:t>
            </a:r>
            <a:r>
              <a:rPr lang="en-US" altLang="zh-CN" sz="2400" dirty="0" err="1"/>
              <a:t>i</a:t>
            </a:r>
            <a:r>
              <a:rPr lang="zh-CN" altLang="en-US" sz="2400" dirty="0"/>
              <a:t>组系数的加权值，由于低频部分含有较多的信息，故加权值应根据</a:t>
            </a:r>
            <a:r>
              <a:rPr lang="en-US" altLang="zh-CN" sz="2400" dirty="0"/>
              <a:t>Z</a:t>
            </a:r>
            <a:r>
              <a:rPr lang="zh-CN" altLang="en-US" sz="2400" dirty="0"/>
              <a:t>字形扫描顺序减少。</a:t>
            </a:r>
          </a:p>
        </p:txBody>
      </p:sp>
      <p:pic>
        <p:nvPicPr>
          <p:cNvPr id="31746"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535" y="4160299"/>
            <a:ext cx="7557405" cy="58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9845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4.4.2 </a:t>
            </a:r>
            <a:r>
              <a:rPr lang="zh-CN" altLang="en-US" b="1" dirty="0">
                <a:solidFill>
                  <a:srgbClr val="C00000"/>
                </a:solidFill>
              </a:rPr>
              <a:t>方向梯度直方图</a:t>
            </a:r>
            <a:r>
              <a:rPr lang="en-US" altLang="zh-CN" b="1" dirty="0" smtClean="0">
                <a:solidFill>
                  <a:srgbClr val="C00000"/>
                </a:solidFill>
              </a:rPr>
              <a:t>(HOG)</a:t>
            </a:r>
            <a:endParaRPr lang="zh-CN" altLang="en-US" dirty="0"/>
          </a:p>
        </p:txBody>
      </p:sp>
      <p:sp>
        <p:nvSpPr>
          <p:cNvPr id="3" name="内容占位符 2"/>
          <p:cNvSpPr>
            <a:spLocks noGrp="1"/>
          </p:cNvSpPr>
          <p:nvPr>
            <p:ph idx="1"/>
          </p:nvPr>
        </p:nvSpPr>
        <p:spPr>
          <a:xfrm>
            <a:off x="2589212" y="2035125"/>
            <a:ext cx="8915400" cy="4112455"/>
          </a:xfrm>
        </p:spPr>
        <p:txBody>
          <a:bodyPr>
            <a:noAutofit/>
          </a:bodyPr>
          <a:lstStyle/>
          <a:p>
            <a:pPr algn="just">
              <a:buFont typeface="Wingdings" panose="05000000000000000000" pitchFamily="2" charset="2"/>
              <a:buChar char="l"/>
            </a:pPr>
            <a:r>
              <a:rPr lang="zh-CN" altLang="en-US" sz="2400" dirty="0"/>
              <a:t>方向梯度直方图（</a:t>
            </a:r>
            <a:r>
              <a:rPr lang="en-US" altLang="zh-CN" sz="2400" dirty="0"/>
              <a:t>Histogram of Oriented Gradient, HOG</a:t>
            </a:r>
            <a:r>
              <a:rPr lang="zh-CN" altLang="en-US" sz="2400" dirty="0"/>
              <a:t>）特征是一种在计算机视觉和图像处理中用来进行物体检测的特征描述子。它通过计算和统计图像局部区域的梯度方向直方图来构成特征</a:t>
            </a:r>
            <a:r>
              <a:rPr lang="zh-CN" altLang="en-US" sz="2400" dirty="0" smtClean="0"/>
              <a:t>。</a:t>
            </a:r>
            <a:endParaRPr lang="en-US" altLang="zh-CN" sz="2400" dirty="0" smtClean="0"/>
          </a:p>
          <a:p>
            <a:pPr algn="just">
              <a:buFont typeface="Wingdings" panose="05000000000000000000" pitchFamily="2" charset="2"/>
              <a:buChar char="l"/>
            </a:pPr>
            <a:endParaRPr lang="en-US" altLang="zh-CN" sz="2400" dirty="0"/>
          </a:p>
          <a:p>
            <a:pPr algn="just">
              <a:buFont typeface="Wingdings" panose="05000000000000000000" pitchFamily="2" charset="2"/>
              <a:buChar char="l"/>
            </a:pPr>
            <a:r>
              <a:rPr lang="en-US" altLang="zh-CN" sz="2400" dirty="0"/>
              <a:t>Hog</a:t>
            </a:r>
            <a:r>
              <a:rPr lang="zh-CN" altLang="en-US" sz="2400" dirty="0"/>
              <a:t>特征结合</a:t>
            </a:r>
            <a:r>
              <a:rPr lang="en-US" altLang="zh-CN" sz="2400" dirty="0"/>
              <a:t>SVM</a:t>
            </a:r>
            <a:r>
              <a:rPr lang="zh-CN" altLang="en-US" sz="2400" dirty="0"/>
              <a:t>分类器已经被广泛应用于图像识别中，尤其在行人检测中获得了极大的成功。需要提醒的是，</a:t>
            </a:r>
            <a:r>
              <a:rPr lang="en-US" altLang="zh-CN" sz="2400" dirty="0"/>
              <a:t>HOG+SVM</a:t>
            </a:r>
            <a:r>
              <a:rPr lang="zh-CN" altLang="en-US" sz="2400" dirty="0"/>
              <a:t>进行行人检测的方法是法国研究人员</a:t>
            </a:r>
            <a:r>
              <a:rPr lang="en-US" altLang="zh-CN" sz="2400" dirty="0" err="1"/>
              <a:t>Dalal</a:t>
            </a:r>
            <a:r>
              <a:rPr lang="zh-CN" altLang="en-US" sz="2400" dirty="0"/>
              <a:t>在</a:t>
            </a:r>
            <a:r>
              <a:rPr lang="en-US" altLang="zh-CN" sz="2400" dirty="0"/>
              <a:t>2005</a:t>
            </a:r>
            <a:r>
              <a:rPr lang="zh-CN" altLang="en-US" sz="2400" dirty="0"/>
              <a:t>的</a:t>
            </a:r>
            <a:r>
              <a:rPr lang="en-US" altLang="zh-CN" sz="2400" dirty="0"/>
              <a:t>CVPR</a:t>
            </a:r>
            <a:r>
              <a:rPr lang="zh-CN" altLang="en-US" sz="2400" dirty="0"/>
              <a:t>上提出的，而如今虽然有很多行人检测算法不断提出，但基本都是以</a:t>
            </a:r>
            <a:r>
              <a:rPr lang="en-US" altLang="zh-CN" sz="2400" dirty="0"/>
              <a:t>HOG+SVM</a:t>
            </a:r>
            <a:r>
              <a:rPr lang="zh-CN" altLang="en-US" sz="2400" dirty="0"/>
              <a:t>的思路为主。</a:t>
            </a:r>
          </a:p>
        </p:txBody>
      </p:sp>
    </p:spTree>
    <p:extLst>
      <p:ext uri="{BB962C8B-B14F-4D97-AF65-F5344CB8AC3E}">
        <p14:creationId xmlns:p14="http://schemas.microsoft.com/office/powerpoint/2010/main" val="42749246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sz="2400" b="1" dirty="0" smtClean="0"/>
              <a:t>参考文献</a:t>
            </a:r>
            <a:endParaRPr lang="en-US" altLang="zh-CN" sz="2400" b="1" dirty="0" smtClean="0"/>
          </a:p>
          <a:p>
            <a:pPr marL="0" indent="0">
              <a:buNone/>
            </a:pPr>
            <a:r>
              <a:rPr lang="en-US" altLang="zh-CN" sz="2000" dirty="0" smtClean="0"/>
              <a:t>[</a:t>
            </a:r>
            <a:r>
              <a:rPr lang="en-US" altLang="zh-CN" sz="2000" dirty="0"/>
              <a:t>1] N </a:t>
            </a:r>
            <a:r>
              <a:rPr lang="en-US" altLang="zh-CN" sz="2000" dirty="0" err="1"/>
              <a:t>Dalal</a:t>
            </a:r>
            <a:r>
              <a:rPr lang="en-US" altLang="zh-CN" sz="2000" dirty="0"/>
              <a:t>, B </a:t>
            </a:r>
            <a:r>
              <a:rPr lang="en-US" altLang="zh-CN" sz="2000" dirty="0" err="1"/>
              <a:t>Triggs</a:t>
            </a:r>
            <a:r>
              <a:rPr lang="en-US" altLang="zh-CN" sz="2000" dirty="0"/>
              <a:t>. Histograms of Oriented Gradients for Human Detection [J]. IEEE Computer Society Conference on Computer Vision </a:t>
            </a:r>
            <a:r>
              <a:rPr lang="en-US" altLang="zh-CN" sz="2000" dirty="0" smtClean="0"/>
              <a:t>and Pattern </a:t>
            </a:r>
            <a:r>
              <a:rPr lang="en-US" altLang="zh-CN" sz="2000" dirty="0"/>
              <a:t>Recognition, 2005, 1(12): 886-893.</a:t>
            </a:r>
            <a:endParaRPr lang="zh-CN" altLang="en-US" sz="2000" dirty="0"/>
          </a:p>
        </p:txBody>
      </p:sp>
    </p:spTree>
    <p:extLst>
      <p:ext uri="{BB962C8B-B14F-4D97-AF65-F5344CB8AC3E}">
        <p14:creationId xmlns:p14="http://schemas.microsoft.com/office/powerpoint/2010/main" val="4026011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a:xfrm>
            <a:off x="2589212" y="1905000"/>
            <a:ext cx="8915400" cy="4223099"/>
          </a:xfrm>
        </p:spPr>
        <p:txBody>
          <a:bodyPr/>
          <a:lstStyle/>
          <a:p>
            <a:pPr>
              <a:buFont typeface="Wingdings" panose="05000000000000000000" pitchFamily="2" charset="2"/>
              <a:buChar char="p"/>
            </a:pPr>
            <a:r>
              <a:rPr lang="zh-CN" altLang="en-US" sz="2800" b="1" dirty="0"/>
              <a:t>算法计算</a:t>
            </a:r>
            <a:r>
              <a:rPr lang="zh-CN" altLang="en-US" sz="2800" b="1" dirty="0" smtClean="0"/>
              <a:t>步骤：</a:t>
            </a:r>
            <a:endParaRPr lang="en-US" altLang="zh-CN" sz="2800" b="1" dirty="0" smtClean="0"/>
          </a:p>
          <a:p>
            <a:pPr marL="457200" indent="-457200">
              <a:buFont typeface="+mj-ea"/>
              <a:buAutoNum type="circleNumDbPlain"/>
            </a:pPr>
            <a:r>
              <a:rPr lang="zh-CN" altLang="en-US" sz="2400" dirty="0"/>
              <a:t>图像预处理</a:t>
            </a:r>
            <a:r>
              <a:rPr lang="zh-CN" altLang="en-US" sz="2400" dirty="0" smtClean="0"/>
              <a:t>。</a:t>
            </a:r>
            <a:r>
              <a:rPr lang="en-US" altLang="zh-CN" sz="2400" dirty="0"/>
              <a:t>Gamma</a:t>
            </a:r>
            <a:r>
              <a:rPr lang="zh-CN" altLang="en-US" sz="2400" dirty="0" smtClean="0"/>
              <a:t>矫正</a:t>
            </a:r>
            <a:r>
              <a:rPr lang="en-US" altLang="zh-CN" sz="2400" dirty="0"/>
              <a:t>(</a:t>
            </a:r>
            <a:r>
              <a:rPr lang="zh-CN" altLang="en-US" sz="2400" dirty="0"/>
              <a:t>减少光度影响</a:t>
            </a:r>
            <a:r>
              <a:rPr lang="en-US" altLang="zh-CN" sz="2400" dirty="0"/>
              <a:t>)</a:t>
            </a:r>
            <a:r>
              <a:rPr lang="zh-CN" altLang="en-US" sz="2400" dirty="0"/>
              <a:t>和灰度化</a:t>
            </a:r>
            <a:r>
              <a:rPr lang="en-US" altLang="zh-CN" sz="2400" dirty="0"/>
              <a:t>(</a:t>
            </a:r>
            <a:r>
              <a:rPr lang="zh-CN" altLang="en-US" sz="2400" dirty="0"/>
              <a:t>也可以在</a:t>
            </a:r>
            <a:r>
              <a:rPr lang="en-US" altLang="zh-CN" sz="2400" dirty="0"/>
              <a:t>RGB</a:t>
            </a:r>
            <a:r>
              <a:rPr lang="zh-CN" altLang="en-US" sz="2400" dirty="0"/>
              <a:t>图上做，只不过对三通道颜色值计算，取梯度值最大的</a:t>
            </a:r>
            <a:r>
              <a:rPr lang="en-US" altLang="zh-CN" sz="2400" dirty="0"/>
              <a:t>)【</a:t>
            </a:r>
            <a:r>
              <a:rPr lang="zh-CN" altLang="en-US" sz="2400" dirty="0"/>
              <a:t>可选步骤</a:t>
            </a:r>
            <a:r>
              <a:rPr lang="en-US" altLang="zh-CN" sz="2400" dirty="0"/>
              <a:t>】</a:t>
            </a:r>
          </a:p>
          <a:p>
            <a:pPr marL="457200" indent="-457200">
              <a:buFont typeface="+mj-ea"/>
              <a:buAutoNum type="circleNumDbPlain"/>
            </a:pPr>
            <a:r>
              <a:rPr lang="zh-CN" altLang="en-US" sz="2400" dirty="0"/>
              <a:t>计算图像像素点梯度值，得到梯度图</a:t>
            </a:r>
            <a:r>
              <a:rPr lang="en-US" altLang="zh-CN" sz="2400" dirty="0"/>
              <a:t>(</a:t>
            </a:r>
            <a:r>
              <a:rPr lang="zh-CN" altLang="en-US" sz="2400" dirty="0"/>
              <a:t>尺寸和原图同等大小</a:t>
            </a:r>
            <a:r>
              <a:rPr lang="en-US" altLang="zh-CN" sz="2400" dirty="0"/>
              <a:t>)</a:t>
            </a:r>
          </a:p>
          <a:p>
            <a:pPr marL="457200" indent="-457200">
              <a:buFont typeface="+mj-ea"/>
              <a:buAutoNum type="circleNumDbPlain"/>
            </a:pPr>
            <a:r>
              <a:rPr lang="zh-CN" altLang="en-US" sz="2400" dirty="0"/>
              <a:t>图像划分多个</a:t>
            </a:r>
            <a:r>
              <a:rPr lang="en-US" altLang="zh-CN" sz="2400" dirty="0"/>
              <a:t>cell</a:t>
            </a:r>
            <a:r>
              <a:rPr lang="zh-CN" altLang="en-US" sz="2400" dirty="0"/>
              <a:t>，统计</a:t>
            </a:r>
            <a:r>
              <a:rPr lang="en-US" altLang="zh-CN" sz="2400" dirty="0"/>
              <a:t>cell</a:t>
            </a:r>
            <a:r>
              <a:rPr lang="zh-CN" altLang="en-US" sz="2400" dirty="0"/>
              <a:t>内梯度直方向方图</a:t>
            </a:r>
          </a:p>
          <a:p>
            <a:pPr marL="457200" indent="-457200">
              <a:buFont typeface="+mj-ea"/>
              <a:buAutoNum type="circleNumDbPlain"/>
            </a:pPr>
            <a:r>
              <a:rPr lang="zh-CN" altLang="en-US" sz="2400" dirty="0"/>
              <a:t>将</a:t>
            </a:r>
            <a:r>
              <a:rPr lang="en-US" altLang="zh-CN" sz="2400" dirty="0"/>
              <a:t>2×2</a:t>
            </a:r>
            <a:r>
              <a:rPr lang="zh-CN" altLang="en-US" sz="2400" dirty="0"/>
              <a:t>个</a:t>
            </a:r>
            <a:r>
              <a:rPr lang="en-US" altLang="zh-CN" sz="2400" dirty="0"/>
              <a:t>cell</a:t>
            </a:r>
            <a:r>
              <a:rPr lang="zh-CN" altLang="en-US" sz="2400" dirty="0"/>
              <a:t>联合成一个</a:t>
            </a:r>
            <a:r>
              <a:rPr lang="en-US" altLang="zh-CN" sz="2400" dirty="0"/>
              <a:t>block,</a:t>
            </a:r>
            <a:r>
              <a:rPr lang="zh-CN" altLang="en-US" sz="2400" dirty="0"/>
              <a:t>对每个</a:t>
            </a:r>
            <a:r>
              <a:rPr lang="en-US" altLang="zh-CN" sz="2400" dirty="0"/>
              <a:t>block</a:t>
            </a:r>
            <a:r>
              <a:rPr lang="zh-CN" altLang="en-US" sz="2400" dirty="0"/>
              <a:t>做块内梯度归一化</a:t>
            </a:r>
          </a:p>
        </p:txBody>
      </p:sp>
    </p:spTree>
    <p:extLst>
      <p:ext uri="{BB962C8B-B14F-4D97-AF65-F5344CB8AC3E}">
        <p14:creationId xmlns:p14="http://schemas.microsoft.com/office/powerpoint/2010/main" val="9589346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r>
              <a:rPr lang="en-US" altLang="zh-CN" b="1" dirty="0" smtClean="0">
                <a:solidFill>
                  <a:srgbClr val="C00000"/>
                </a:solidFill>
              </a:rPr>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89212" y="1716257"/>
                <a:ext cx="8915400" cy="4557933"/>
              </a:xfrm>
            </p:spPr>
            <p:txBody>
              <a:bodyPr>
                <a:normAutofit/>
              </a:bodyPr>
              <a:lstStyle/>
              <a:p>
                <a:pPr>
                  <a:buFont typeface="Wingdings" panose="05000000000000000000" pitchFamily="2" charset="2"/>
                  <a:buChar char="p"/>
                </a:pPr>
                <a:r>
                  <a:rPr lang="en-US" altLang="zh-CN" sz="2400" b="1" dirty="0" smtClean="0"/>
                  <a:t>1.</a:t>
                </a:r>
                <a:r>
                  <a:rPr lang="zh-CN" altLang="en-US" sz="2400" b="1" dirty="0" smtClean="0"/>
                  <a:t>图像预处理</a:t>
                </a:r>
                <a:r>
                  <a:rPr lang="en-US" altLang="zh-CN" sz="2400" b="1" dirty="0" smtClean="0"/>
                  <a:t>—</a:t>
                </a:r>
                <a:r>
                  <a:rPr lang="en-US" altLang="zh-CN" sz="2400" b="1" dirty="0"/>
                  <a:t>gamma</a:t>
                </a:r>
                <a:r>
                  <a:rPr lang="zh-CN" altLang="en-US" sz="2400" b="1" dirty="0"/>
                  <a:t>矫正和灰度</a:t>
                </a:r>
                <a:r>
                  <a:rPr lang="zh-CN" altLang="en-US" sz="2400" b="1" dirty="0" smtClean="0"/>
                  <a:t>化</a:t>
                </a:r>
                <a:endParaRPr lang="en-US" altLang="zh-CN" sz="2400" b="1" dirty="0" smtClean="0"/>
              </a:p>
              <a:p>
                <a:pPr>
                  <a:buFont typeface="Wingdings" panose="05000000000000000000" pitchFamily="2" charset="2"/>
                  <a:buChar char="Ø"/>
                </a:pPr>
                <a:r>
                  <a:rPr lang="zh-CN" altLang="en-US" sz="2400" b="1" dirty="0"/>
                  <a:t>作用：</a:t>
                </a:r>
                <a:r>
                  <a:rPr lang="en-US" altLang="zh-CN" sz="2400" dirty="0"/>
                  <a:t>gamma</a:t>
                </a:r>
                <a:r>
                  <a:rPr lang="zh-CN" altLang="en-US" sz="2400" dirty="0"/>
                  <a:t>矫正通常用于电视和监视器系统中重现摄像机拍摄的画面．在图像处理中也可用于调节图像的对比度，减少图像的光照不均和局部</a:t>
                </a:r>
                <a:r>
                  <a:rPr lang="zh-CN" altLang="en-US" sz="2400" dirty="0" smtClean="0"/>
                  <a:t>阴影。</a:t>
                </a:r>
                <a:endParaRPr lang="en-US" altLang="zh-CN" sz="2400" dirty="0" smtClean="0"/>
              </a:p>
              <a:p>
                <a:pPr>
                  <a:buFont typeface="Wingdings" panose="05000000000000000000" pitchFamily="2" charset="2"/>
                  <a:buChar char="Ø"/>
                </a:pPr>
                <a:endParaRPr lang="zh-CN" altLang="en-US" sz="2400" dirty="0"/>
              </a:p>
              <a:p>
                <a:pPr>
                  <a:buFont typeface="Wingdings" panose="05000000000000000000" pitchFamily="2" charset="2"/>
                  <a:buChar char="Ø"/>
                </a:pPr>
                <a:r>
                  <a:rPr lang="zh-CN" altLang="en-US" sz="2400" b="1" dirty="0"/>
                  <a:t>原理： </a:t>
                </a:r>
                <a:r>
                  <a:rPr lang="zh-CN" altLang="en-US" sz="2400" dirty="0"/>
                  <a:t>通过非线性变换，让图像从暴光强度的线性响应变得更接近人眼感受的响应，即将漂白（相机曝光）或过暗（曝光不足）的图片，进行</a:t>
                </a:r>
                <a:r>
                  <a:rPr lang="zh-CN" altLang="en-US" sz="2400" dirty="0" smtClean="0"/>
                  <a:t>矫正。</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en-US" altLang="zh-CN" sz="2400" dirty="0"/>
                  <a:t>gamma</a:t>
                </a:r>
                <a:r>
                  <a:rPr lang="zh-CN" altLang="en-US" sz="2400" dirty="0"/>
                  <a:t>矫正</a:t>
                </a:r>
                <a:r>
                  <a:rPr lang="zh-CN" altLang="en-US" sz="2400" dirty="0" smtClean="0"/>
                  <a:t>公式                  即</a:t>
                </a:r>
                <a:r>
                  <a:rPr lang="zh-CN" altLang="en-US" sz="2400" dirty="0"/>
                  <a:t>输出是输入的幂函数，指数为</a:t>
                </a:r>
                <a14:m>
                  <m:oMath xmlns:m="http://schemas.openxmlformats.org/officeDocument/2006/math">
                    <m:r>
                      <a:rPr lang="en-US" altLang="zh-CN" sz="2400" i="1" dirty="0" smtClean="0">
                        <a:latin typeface="Cambria Math" panose="02040503050406030204" pitchFamily="18" charset="0"/>
                      </a:rPr>
                      <m:t>𝛾</m:t>
                    </m:r>
                  </m:oMath>
                </a14:m>
                <a:endParaRPr lang="en-US" altLang="zh-CN" sz="24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89212" y="1716257"/>
                <a:ext cx="8915400" cy="4557933"/>
              </a:xfrm>
              <a:blipFill rotWithShape="0">
                <a:blip r:embed="rId2"/>
                <a:stretch>
                  <a:fillRect l="-958" t="-1339" r="-27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528460" y="5614873"/>
            <a:ext cx="1247619" cy="523810"/>
          </a:xfrm>
          <a:prstGeom prst="rect">
            <a:avLst/>
          </a:prstGeom>
        </p:spPr>
      </p:pic>
    </p:spTree>
    <p:extLst>
      <p:ext uri="{BB962C8B-B14F-4D97-AF65-F5344CB8AC3E}">
        <p14:creationId xmlns:p14="http://schemas.microsoft.com/office/powerpoint/2010/main" val="6183189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a:xfrm>
            <a:off x="2589212" y="1905000"/>
            <a:ext cx="8915400" cy="3777622"/>
          </a:xfrm>
        </p:spPr>
        <p:txBody>
          <a:bodyPr>
            <a:normAutofit/>
          </a:bodyPr>
          <a:lstStyle/>
          <a:p>
            <a:pPr>
              <a:buFont typeface="Wingdings" panose="05000000000000000000" pitchFamily="2" charset="2"/>
              <a:buChar char="Ø"/>
            </a:pPr>
            <a:r>
              <a:rPr lang="zh-CN" altLang="en-US" sz="2400" dirty="0" smtClean="0"/>
              <a:t>下图</a:t>
            </a:r>
            <a:r>
              <a:rPr lang="zh-CN" altLang="en-US" sz="2400" dirty="0"/>
              <a:t>分别代表了处理之后的</a:t>
            </a:r>
            <a:r>
              <a:rPr lang="zh-CN" altLang="en-US" sz="2400" dirty="0" smtClean="0"/>
              <a:t>原图，灰度</a:t>
            </a:r>
            <a:r>
              <a:rPr lang="zh-CN" altLang="en-US" sz="2400" dirty="0"/>
              <a:t>图，</a:t>
            </a:r>
            <a:r>
              <a:rPr lang="en-US" altLang="zh-CN" sz="2400" dirty="0"/>
              <a:t>gamma=1/1.5</a:t>
            </a:r>
            <a:r>
              <a:rPr lang="zh-CN" altLang="en-US" sz="2400" dirty="0" smtClean="0"/>
              <a:t>矫正，</a:t>
            </a:r>
            <a:r>
              <a:rPr lang="en-US" altLang="zh-CN" sz="2400" dirty="0" smtClean="0"/>
              <a:t>gamma=1.5</a:t>
            </a:r>
            <a:r>
              <a:rPr lang="zh-CN" altLang="en-US" sz="2400" dirty="0"/>
              <a:t>矫正</a:t>
            </a:r>
          </a:p>
        </p:txBody>
      </p:sp>
      <p:pic>
        <p:nvPicPr>
          <p:cNvPr id="21506" name="Picture 2" descr="sif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6418" y="2754687"/>
            <a:ext cx="7258929" cy="406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584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4.1.1 </a:t>
            </a:r>
            <a:r>
              <a:rPr lang="zh-CN" altLang="en-US" b="1" dirty="0" smtClean="0">
                <a:solidFill>
                  <a:srgbClr val="C00000"/>
                </a:solidFill>
              </a:rPr>
              <a:t>检测</a:t>
            </a:r>
            <a:r>
              <a:rPr lang="zh-CN" altLang="en-US" b="1" dirty="0">
                <a:solidFill>
                  <a:srgbClr val="C00000"/>
                </a:solidFill>
              </a:rPr>
              <a:t>原理</a:t>
            </a:r>
            <a:endParaRPr lang="zh-CN" altLang="en-US" dirty="0"/>
          </a:p>
        </p:txBody>
      </p:sp>
      <p:sp>
        <p:nvSpPr>
          <p:cNvPr id="3" name="内容占位符 2"/>
          <p:cNvSpPr>
            <a:spLocks noGrp="1"/>
          </p:cNvSpPr>
          <p:nvPr>
            <p:ph idx="1"/>
          </p:nvPr>
        </p:nvSpPr>
        <p:spPr>
          <a:xfrm>
            <a:off x="2589212" y="1641231"/>
            <a:ext cx="8915400" cy="3777622"/>
          </a:xfrm>
        </p:spPr>
        <p:txBody>
          <a:bodyPr>
            <a:normAutofit/>
          </a:bodyPr>
          <a:lstStyle/>
          <a:p>
            <a:pPr>
              <a:buFont typeface="Wingdings" panose="05000000000000000000" pitchFamily="2" charset="2"/>
              <a:buChar char="Ø"/>
            </a:pPr>
            <a:r>
              <a:rPr lang="zh-CN" altLang="en-US" sz="2400" dirty="0" smtClean="0"/>
              <a:t>像素灰度值的变化可利用计算导数的方法来检测，一般常使用一阶和二阶导数。</a:t>
            </a:r>
            <a:endParaRPr lang="en-US" altLang="zh-CN" sz="2400" dirty="0" smtClean="0"/>
          </a:p>
          <a:p>
            <a:pPr>
              <a:buFont typeface="Wingdings" panose="05000000000000000000" pitchFamily="2" charset="2"/>
              <a:buChar char="Ø"/>
            </a:pPr>
            <a:endParaRPr lang="en-US" altLang="zh-CN" sz="2400" dirty="0"/>
          </a:p>
          <a:p>
            <a:pPr marL="0" indent="0">
              <a:buNone/>
            </a:pPr>
            <a:r>
              <a:rPr lang="zh-CN" altLang="en-US" sz="2400" dirty="0"/>
              <a:t>① 阶梯状</a:t>
            </a:r>
            <a:r>
              <a:rPr lang="zh-CN" altLang="en-US" sz="2400" dirty="0" smtClean="0"/>
              <a:t>边缘</a:t>
            </a:r>
            <a:endParaRPr lang="en-US" altLang="zh-CN" sz="2400" dirty="0" smtClean="0"/>
          </a:p>
          <a:p>
            <a:pPr marL="0" indent="0">
              <a:buNone/>
            </a:pPr>
            <a:r>
              <a:rPr lang="zh-CN" altLang="en-US" sz="2400" dirty="0" smtClean="0"/>
              <a:t>② </a:t>
            </a:r>
            <a:r>
              <a:rPr lang="zh-CN" altLang="en-US" sz="2400" dirty="0"/>
              <a:t>脉冲状</a:t>
            </a:r>
            <a:r>
              <a:rPr lang="zh-CN" altLang="en-US" sz="2400" dirty="0" smtClean="0"/>
              <a:t>边缘</a:t>
            </a:r>
            <a:endParaRPr lang="en-US" altLang="zh-CN" sz="2400" dirty="0" smtClean="0"/>
          </a:p>
          <a:p>
            <a:pPr marL="0" indent="0">
              <a:buNone/>
            </a:pPr>
            <a:r>
              <a:rPr lang="zh-CN" altLang="en-US" sz="2400" dirty="0" smtClean="0"/>
              <a:t>③ </a:t>
            </a:r>
            <a:r>
              <a:rPr lang="zh-CN" altLang="en-US" sz="2400" dirty="0"/>
              <a:t>屋顶状边缘</a:t>
            </a:r>
          </a:p>
        </p:txBody>
      </p:sp>
      <p:pic>
        <p:nvPicPr>
          <p:cNvPr id="4" name="图片 1"/>
          <p:cNvPicPr>
            <a:picLocks/>
          </p:cNvPicPr>
          <p:nvPr/>
        </p:nvPicPr>
        <p:blipFill>
          <a:blip r:embed="rId2">
            <a:extLst>
              <a:ext uri="{28A0092B-C50C-407E-A947-70E740481C1C}">
                <a14:useLocalDpi xmlns:a14="http://schemas.microsoft.com/office/drawing/2010/main" val="0"/>
              </a:ext>
            </a:extLst>
          </a:blip>
          <a:srcRect t="420" b="1283"/>
          <a:stretch>
            <a:fillRect/>
          </a:stretch>
        </p:blipFill>
        <p:spPr bwMode="auto">
          <a:xfrm>
            <a:off x="5009367" y="2574358"/>
            <a:ext cx="6480175"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793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a:xfrm>
            <a:off x="2589212" y="1905000"/>
            <a:ext cx="8915400" cy="4326988"/>
          </a:xfrm>
        </p:spPr>
        <p:txBody>
          <a:bodyPr>
            <a:normAutofit/>
          </a:bodyPr>
          <a:lstStyle/>
          <a:p>
            <a:pPr>
              <a:buFont typeface="Wingdings" panose="05000000000000000000" pitchFamily="2" charset="2"/>
              <a:buChar char="p"/>
            </a:pPr>
            <a:r>
              <a:rPr lang="en-US" altLang="zh-CN" sz="2400" b="1" dirty="0"/>
              <a:t>2 </a:t>
            </a:r>
            <a:r>
              <a:rPr lang="zh-CN" altLang="en-US" sz="2400" b="1" dirty="0"/>
              <a:t>计算图像像素梯度图</a:t>
            </a:r>
          </a:p>
          <a:p>
            <a:pPr>
              <a:buFont typeface="Wingdings" panose="05000000000000000000" pitchFamily="2" charset="2"/>
              <a:buChar char="Ø"/>
            </a:pPr>
            <a:r>
              <a:rPr lang="zh-CN" altLang="en-US" sz="2400" dirty="0"/>
              <a:t>我们需要同时计算图像的水平梯度图和垂直梯度图 。如下图，假设我们要计算下图中像素点</a:t>
            </a:r>
            <a:r>
              <a:rPr lang="en-US" altLang="zh-CN" sz="2400" dirty="0"/>
              <a:t>A</a:t>
            </a:r>
            <a:r>
              <a:rPr lang="zh-CN" altLang="en-US" sz="2400" dirty="0"/>
              <a:t>的梯度</a:t>
            </a:r>
            <a:r>
              <a:rPr lang="zh-CN" altLang="en-US" sz="2400" dirty="0" smtClean="0"/>
              <a:t>值</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endParaRPr lang="en-US" altLang="zh-CN" sz="2400" dirty="0" smtClean="0"/>
          </a:p>
          <a:p>
            <a:pPr>
              <a:buFont typeface="Wingdings" panose="05000000000000000000" pitchFamily="2" charset="2"/>
              <a:buChar char="Ø"/>
            </a:pPr>
            <a:r>
              <a:rPr lang="zh-CN" altLang="en-US" sz="2400" b="1" dirty="0"/>
              <a:t>梯度大小</a:t>
            </a:r>
            <a:endParaRPr lang="zh-CN" altLang="en-US" sz="24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0" y="3159103"/>
            <a:ext cx="2263541" cy="1928976"/>
          </a:xfrm>
          <a:prstGeom prst="rect">
            <a:avLst/>
          </a:prstGeom>
        </p:spPr>
      </p:pic>
      <p:pic>
        <p:nvPicPr>
          <p:cNvPr id="6" name="图片 5"/>
          <p:cNvPicPr>
            <a:picLocks noChangeAspect="1"/>
          </p:cNvPicPr>
          <p:nvPr/>
        </p:nvPicPr>
        <p:blipFill>
          <a:blip r:embed="rId3"/>
          <a:stretch>
            <a:fillRect/>
          </a:stretch>
        </p:blipFill>
        <p:spPr>
          <a:xfrm>
            <a:off x="3192626" y="5706405"/>
            <a:ext cx="8085714" cy="819048"/>
          </a:xfrm>
          <a:prstGeom prst="rect">
            <a:avLst/>
          </a:prstGeom>
        </p:spPr>
      </p:pic>
    </p:spTree>
    <p:extLst>
      <p:ext uri="{BB962C8B-B14F-4D97-AF65-F5344CB8AC3E}">
        <p14:creationId xmlns:p14="http://schemas.microsoft.com/office/powerpoint/2010/main" val="26855971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a:xfrm>
            <a:off x="2589212" y="1686121"/>
            <a:ext cx="8915400" cy="3777622"/>
          </a:xfrm>
        </p:spPr>
        <p:txBody>
          <a:bodyPr>
            <a:normAutofit/>
          </a:bodyPr>
          <a:lstStyle/>
          <a:p>
            <a:pPr>
              <a:buFont typeface="Wingdings" panose="05000000000000000000" pitchFamily="2" charset="2"/>
              <a:buChar char="Ø"/>
            </a:pPr>
            <a:r>
              <a:rPr lang="zh-CN" altLang="en-US" sz="2400" b="1" dirty="0" smtClean="0"/>
              <a:t>梯度方向</a:t>
            </a:r>
            <a:endParaRPr lang="en-US" altLang="zh-CN" sz="2400" b="1" dirty="0" smtClean="0"/>
          </a:p>
          <a:p>
            <a:pPr>
              <a:buFont typeface="Wingdings" panose="05000000000000000000" pitchFamily="2" charset="2"/>
              <a:buChar char="Ø"/>
            </a:pPr>
            <a:endParaRPr lang="en-US" altLang="zh-CN" sz="2400" b="1" dirty="0"/>
          </a:p>
          <a:p>
            <a:pPr>
              <a:buFont typeface="Wingdings" panose="05000000000000000000" pitchFamily="2" charset="2"/>
              <a:buChar char="Ø"/>
            </a:pPr>
            <a:endParaRPr lang="en-US" altLang="zh-CN" sz="2400" b="1" dirty="0" smtClean="0"/>
          </a:p>
          <a:p>
            <a:pPr>
              <a:buFont typeface="Wingdings" panose="05000000000000000000" pitchFamily="2" charset="2"/>
              <a:buChar char="Ø"/>
            </a:pPr>
            <a:r>
              <a:rPr lang="zh-CN" altLang="en-US" sz="2400" dirty="0" smtClean="0"/>
              <a:t>梯度方向取</a:t>
            </a:r>
            <a:r>
              <a:rPr lang="zh-CN" altLang="en-US" sz="2400" dirty="0"/>
              <a:t>绝对值，因此得到的角度范围是 </a:t>
            </a:r>
            <a:r>
              <a:rPr lang="en-US" altLang="zh-CN" sz="2400" dirty="0"/>
              <a:t>[</a:t>
            </a:r>
            <a:r>
              <a:rPr lang="en-US" altLang="zh-CN" sz="2400" dirty="0" smtClean="0"/>
              <a:t>0,180°]</a:t>
            </a:r>
            <a:r>
              <a:rPr lang="zh-CN" altLang="en-US" sz="2400" dirty="0" smtClean="0"/>
              <a:t>。如果不取绝对值，得到的角度范围</a:t>
            </a:r>
            <a:r>
              <a:rPr lang="zh-CN" altLang="en-US" sz="2400" dirty="0"/>
              <a:t>是 </a:t>
            </a:r>
            <a:r>
              <a:rPr lang="en-US" altLang="zh-CN" sz="2400" dirty="0"/>
              <a:t>[</a:t>
            </a:r>
            <a:r>
              <a:rPr lang="en-US" altLang="zh-CN" sz="2400" dirty="0" smtClean="0"/>
              <a:t>0,360°]</a:t>
            </a:r>
            <a:r>
              <a:rPr lang="zh-CN" altLang="en-US" sz="2400" dirty="0" smtClean="0"/>
              <a:t>。</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a:t>上面这些计算过程</a:t>
            </a:r>
            <a:r>
              <a:rPr lang="zh-CN" altLang="en-US" sz="2400" dirty="0" smtClean="0"/>
              <a:t>，可以采用</a:t>
            </a:r>
            <a:r>
              <a:rPr lang="en-US" altLang="zh-CN" sz="2400" dirty="0" smtClean="0"/>
              <a:t>Sobel</a:t>
            </a:r>
            <a:r>
              <a:rPr lang="zh-CN" altLang="en-US" sz="2400" dirty="0" smtClean="0"/>
              <a:t>算子实现，</a:t>
            </a:r>
            <a:r>
              <a:rPr lang="zh-CN" altLang="en-US" sz="2400" dirty="0"/>
              <a:t>分别计算水平和垂直方向梯度的。</a:t>
            </a:r>
          </a:p>
        </p:txBody>
      </p:sp>
      <p:pic>
        <p:nvPicPr>
          <p:cNvPr id="4" name="图片 3"/>
          <p:cNvPicPr>
            <a:picLocks noChangeAspect="1"/>
          </p:cNvPicPr>
          <p:nvPr/>
        </p:nvPicPr>
        <p:blipFill>
          <a:blip r:embed="rId2"/>
          <a:stretch>
            <a:fillRect/>
          </a:stretch>
        </p:blipFill>
        <p:spPr>
          <a:xfrm>
            <a:off x="2907406" y="2206673"/>
            <a:ext cx="3676190" cy="76190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0" y="5104200"/>
            <a:ext cx="2842698" cy="1753800"/>
          </a:xfrm>
          <a:prstGeom prst="rect">
            <a:avLst/>
          </a:prstGeom>
        </p:spPr>
      </p:pic>
    </p:spTree>
    <p:extLst>
      <p:ext uri="{BB962C8B-B14F-4D97-AF65-F5344CB8AC3E}">
        <p14:creationId xmlns:p14="http://schemas.microsoft.com/office/powerpoint/2010/main" val="18464032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a:xfrm>
            <a:off x="2589212" y="1905000"/>
            <a:ext cx="8915400" cy="3777622"/>
          </a:xfrm>
        </p:spPr>
        <p:txBody>
          <a:bodyPr>
            <a:normAutofit/>
          </a:bodyPr>
          <a:lstStyle/>
          <a:p>
            <a:pPr>
              <a:buFont typeface="Wingdings" panose="05000000000000000000" pitchFamily="2" charset="2"/>
              <a:buChar char="Ø"/>
            </a:pPr>
            <a:r>
              <a:rPr lang="zh-CN" altLang="en-US" sz="2400" dirty="0" smtClean="0"/>
              <a:t>下图分别</a:t>
            </a:r>
            <a:r>
              <a:rPr lang="zh-CN" altLang="en-US" sz="2400" dirty="0"/>
              <a:t>代表了</a:t>
            </a:r>
            <a:r>
              <a:rPr lang="zh-CN" altLang="en-US" sz="2400" dirty="0" smtClean="0"/>
              <a:t>原图，</a:t>
            </a:r>
            <a:r>
              <a:rPr lang="en-US" altLang="zh-CN" sz="2400" dirty="0" smtClean="0"/>
              <a:t>x</a:t>
            </a:r>
            <a:r>
              <a:rPr lang="zh-CN" altLang="en-US" sz="2400" dirty="0"/>
              <a:t>方向梯度</a:t>
            </a:r>
            <a:r>
              <a:rPr lang="zh-CN" altLang="en-US" sz="2400" dirty="0" smtClean="0"/>
              <a:t>绝对值，</a:t>
            </a:r>
            <a:r>
              <a:rPr lang="en-US" altLang="zh-CN" sz="2400" dirty="0" smtClean="0"/>
              <a:t>y</a:t>
            </a:r>
            <a:r>
              <a:rPr lang="zh-CN" altLang="en-US" sz="2400" dirty="0"/>
              <a:t>方向梯度绝对值</a:t>
            </a:r>
            <a:r>
              <a:rPr lang="zh-CN" altLang="en-US" sz="2400" dirty="0" smtClean="0"/>
              <a:t>图，梯度</a:t>
            </a:r>
            <a:r>
              <a:rPr lang="zh-CN" altLang="en-US" sz="2400" dirty="0"/>
              <a:t>幅度</a:t>
            </a:r>
            <a:r>
              <a:rPr lang="zh-CN" altLang="en-US" sz="2400" dirty="0" smtClean="0"/>
              <a:t>图，梯度方向图（</a:t>
            </a:r>
            <a:r>
              <a:rPr lang="zh-CN" altLang="en-US" sz="2400" b="1" dirty="0"/>
              <a:t>下图是没有使用归一化</a:t>
            </a:r>
            <a:r>
              <a:rPr lang="zh-CN" altLang="en-US" sz="2400" b="1" dirty="0" smtClean="0"/>
              <a:t>效果</a:t>
            </a:r>
            <a:r>
              <a:rPr lang="zh-CN" altLang="en-US" sz="2400" dirty="0" smtClean="0"/>
              <a:t>）</a:t>
            </a:r>
            <a:endParaRPr lang="zh-CN" altLang="en-US" sz="2400" dirty="0"/>
          </a:p>
        </p:txBody>
      </p:sp>
      <p:pic>
        <p:nvPicPr>
          <p:cNvPr id="5" name="Picture 3" descr="sif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9587" y="2950763"/>
            <a:ext cx="8062175" cy="358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007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a:xfrm>
            <a:off x="2589212" y="1905000"/>
            <a:ext cx="8915400" cy="3777622"/>
          </a:xfrm>
        </p:spPr>
        <p:txBody>
          <a:bodyPr/>
          <a:lstStyle/>
          <a:p>
            <a:pPr>
              <a:buFont typeface="Wingdings" panose="05000000000000000000" pitchFamily="2" charset="2"/>
              <a:buChar char="Ø"/>
            </a:pPr>
            <a:r>
              <a:rPr lang="zh-CN" altLang="en-US" sz="2400" b="1" dirty="0"/>
              <a:t>使用归一化之后的效果</a:t>
            </a:r>
            <a:endParaRPr lang="zh-CN" altLang="en-US" sz="2400" dirty="0"/>
          </a:p>
          <a:p>
            <a:endParaRPr lang="zh-CN" altLang="en-US" dirty="0"/>
          </a:p>
        </p:txBody>
      </p:sp>
      <p:pic>
        <p:nvPicPr>
          <p:cNvPr id="4" name="Picture 2" descr="sif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2532184"/>
            <a:ext cx="9222319" cy="4118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7856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sz="2400" b="1" dirty="0"/>
              <a:t>可以看到</a:t>
            </a:r>
            <a:endParaRPr lang="en-US" altLang="zh-CN" sz="2400" b="1" dirty="0"/>
          </a:p>
          <a:p>
            <a:pPr marL="457200" indent="-457200">
              <a:buFont typeface="+mj-ea"/>
              <a:buAutoNum type="circleNumDbPlain"/>
            </a:pPr>
            <a:r>
              <a:rPr lang="en-US" altLang="zh-CN" sz="2200" dirty="0"/>
              <a:t>x</a:t>
            </a:r>
            <a:r>
              <a:rPr lang="zh-CN" altLang="en-US" sz="2200" dirty="0"/>
              <a:t>方向梯度图会强化垂直方向的特征，可以观察到左侧白色斜线更加明显，但是底部一些水平线没有了。</a:t>
            </a:r>
          </a:p>
          <a:p>
            <a:pPr marL="457200" indent="-457200">
              <a:buFont typeface="+mj-ea"/>
              <a:buAutoNum type="circleNumDbPlain"/>
            </a:pPr>
            <a:r>
              <a:rPr lang="en-US" altLang="zh-CN" sz="2200" dirty="0"/>
              <a:t>y</a:t>
            </a:r>
            <a:r>
              <a:rPr lang="zh-CN" altLang="en-US" sz="2200" dirty="0"/>
              <a:t>方向梯度图会强化水平方向特征，底部水平线强化了，左侧垂直线不是那么明显了。</a:t>
            </a:r>
            <a:endParaRPr lang="en-US" altLang="zh-CN" sz="2200" dirty="0"/>
          </a:p>
          <a:p>
            <a:endParaRPr lang="zh-CN" altLang="en-US" dirty="0"/>
          </a:p>
          <a:p>
            <a:pPr>
              <a:buFont typeface="Wingdings" panose="05000000000000000000" pitchFamily="2" charset="2"/>
              <a:buChar char="Ø"/>
            </a:pPr>
            <a:r>
              <a:rPr lang="zh-CN" altLang="en-US" sz="2400" dirty="0"/>
              <a:t>梯度图移除了大量非显著性特征，并加强了显著特征。三通道的彩色图中，每个像素的梯度幅度是三个通道中最大的那个，而梯度方向是梯度幅度最大的那个通道上的方向。</a:t>
            </a:r>
          </a:p>
          <a:p>
            <a:endParaRPr lang="zh-CN" altLang="en-US" dirty="0"/>
          </a:p>
        </p:txBody>
      </p:sp>
    </p:spTree>
    <p:extLst>
      <p:ext uri="{BB962C8B-B14F-4D97-AF65-F5344CB8AC3E}">
        <p14:creationId xmlns:p14="http://schemas.microsoft.com/office/powerpoint/2010/main" val="25956599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a:xfrm>
            <a:off x="2592925" y="1905001"/>
            <a:ext cx="8915400" cy="4186084"/>
          </a:xfrm>
        </p:spPr>
        <p:txBody>
          <a:bodyPr>
            <a:normAutofit/>
          </a:bodyPr>
          <a:lstStyle/>
          <a:p>
            <a:pPr>
              <a:buFont typeface="Wingdings" panose="05000000000000000000" pitchFamily="2" charset="2"/>
              <a:buChar char="p"/>
            </a:pPr>
            <a:r>
              <a:rPr lang="en-US" altLang="zh-CN" sz="2400" b="1" dirty="0"/>
              <a:t>3 </a:t>
            </a:r>
            <a:r>
              <a:rPr lang="zh-CN" altLang="en-US" sz="2400" b="1" dirty="0"/>
              <a:t>计算梯度直方图</a:t>
            </a:r>
          </a:p>
          <a:p>
            <a:pPr algn="just">
              <a:buFont typeface="Wingdings" panose="05000000000000000000" pitchFamily="2" charset="2"/>
              <a:buChar char="Ø"/>
            </a:pPr>
            <a:r>
              <a:rPr lang="zh-CN" altLang="en-US" sz="2400" dirty="0"/>
              <a:t>经过上一步计算之后，每个像素点都会有两个值：</a:t>
            </a:r>
            <a:r>
              <a:rPr lang="zh-CN" altLang="en-US" sz="2400" b="1" dirty="0"/>
              <a:t>梯度方向和梯度幅度</a:t>
            </a:r>
            <a:r>
              <a:rPr lang="zh-CN" altLang="en-US" sz="2400" dirty="0" smtClean="0"/>
              <a:t>。</a:t>
            </a:r>
            <a:endParaRPr lang="en-US" altLang="zh-CN" sz="2400" dirty="0" smtClean="0"/>
          </a:p>
          <a:p>
            <a:pPr algn="just">
              <a:buFont typeface="Wingdings" panose="05000000000000000000" pitchFamily="2" charset="2"/>
              <a:buChar char="Ø"/>
            </a:pPr>
            <a:endParaRPr lang="en-US" altLang="zh-CN" sz="2400" dirty="0" smtClean="0"/>
          </a:p>
          <a:p>
            <a:pPr algn="just">
              <a:buFont typeface="Wingdings" panose="05000000000000000000" pitchFamily="2" charset="2"/>
              <a:buChar char="Ø"/>
            </a:pPr>
            <a:r>
              <a:rPr lang="en-US" altLang="zh-CN" sz="2400" dirty="0"/>
              <a:t>HOG</a:t>
            </a:r>
            <a:r>
              <a:rPr lang="zh-CN" altLang="en-US" sz="2400" dirty="0"/>
              <a:t>特征在此步骤选择联合一个</a:t>
            </a:r>
            <a:r>
              <a:rPr lang="en-US" altLang="zh-CN" sz="2400" dirty="0"/>
              <a:t>8×8</a:t>
            </a:r>
            <a:r>
              <a:rPr lang="zh-CN" altLang="en-US" sz="2400" dirty="0"/>
              <a:t>的小格子内部一些像素，计算其梯度幅度和梯度方向的统计直方图，这样一来就可以以这个梯度直方图来代替原本庞大的矩阵。每个像素有一个梯度幅度和梯度方向两个取值，那么一个</a:t>
            </a:r>
            <a:r>
              <a:rPr lang="en-US" altLang="zh-CN" sz="2400" dirty="0"/>
              <a:t>8×8</a:t>
            </a:r>
            <a:r>
              <a:rPr lang="zh-CN" altLang="en-US" sz="2400" dirty="0"/>
              <a:t>的小格子一共有</a:t>
            </a:r>
            <a:r>
              <a:rPr lang="en-US" altLang="zh-CN" sz="2400" dirty="0"/>
              <a:t>8×8×2=128</a:t>
            </a:r>
            <a:r>
              <a:rPr lang="zh-CN" altLang="en-US" sz="2400" dirty="0"/>
              <a:t>个取值。</a:t>
            </a:r>
            <a:endParaRPr lang="en-US" altLang="zh-CN" sz="2400" dirty="0"/>
          </a:p>
          <a:p>
            <a:pPr algn="just"/>
            <a:endParaRPr lang="en-US" altLang="zh-CN" sz="2400" dirty="0"/>
          </a:p>
          <a:p>
            <a:endParaRPr lang="en-US" altLang="zh-CN" dirty="0" smtClean="0"/>
          </a:p>
          <a:p>
            <a:endParaRPr lang="en-US" altLang="zh-CN" dirty="0"/>
          </a:p>
        </p:txBody>
      </p:sp>
    </p:spTree>
    <p:extLst>
      <p:ext uri="{BB962C8B-B14F-4D97-AF65-F5344CB8AC3E}">
        <p14:creationId xmlns:p14="http://schemas.microsoft.com/office/powerpoint/2010/main" val="32732446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a:xfrm>
            <a:off x="2589212" y="1794387"/>
            <a:ext cx="8915400" cy="3777622"/>
          </a:xfrm>
        </p:spPr>
        <p:txBody>
          <a:bodyPr/>
          <a:lstStyle/>
          <a:p>
            <a:pPr algn="just">
              <a:buFont typeface="Wingdings" panose="05000000000000000000" pitchFamily="2" charset="2"/>
              <a:buChar char="Ø"/>
            </a:pPr>
            <a:r>
              <a:rPr lang="zh-CN" altLang="en-US" sz="2400" dirty="0" smtClean="0"/>
              <a:t>上面提到，梯度方向取值范围是</a:t>
            </a:r>
            <a:r>
              <a:rPr lang="en-US" altLang="zh-CN" sz="2400" dirty="0" smtClean="0"/>
              <a:t>[0,180]</a:t>
            </a:r>
            <a:r>
              <a:rPr lang="zh-CN" altLang="en-US" sz="2400" dirty="0" smtClean="0"/>
              <a:t>，以每</a:t>
            </a:r>
            <a:r>
              <a:rPr lang="en-US" altLang="zh-CN" sz="2400" dirty="0" smtClean="0"/>
              <a:t>20°</a:t>
            </a:r>
            <a:r>
              <a:rPr lang="zh-CN" altLang="en-US" sz="2400" dirty="0" smtClean="0"/>
              <a:t>为一个单元，所有的梯度方向可以划分为</a:t>
            </a:r>
            <a:r>
              <a:rPr lang="en-US" altLang="zh-CN" sz="2400" dirty="0" smtClean="0"/>
              <a:t>9</a:t>
            </a:r>
            <a:r>
              <a:rPr lang="zh-CN" altLang="en-US" sz="2400" dirty="0" smtClean="0"/>
              <a:t>组，这就是统计直方图的分组数目。如下图，我们选取划分格子之后的第二行第二列一个小单元，计算得到右边的梯度方向图和梯度幅度图，同时以以梯度方向为</a:t>
            </a:r>
            <a:r>
              <a:rPr lang="en-US" altLang="zh-CN" sz="2400" dirty="0" smtClean="0"/>
              <a:t>index</a:t>
            </a:r>
            <a:r>
              <a:rPr lang="zh-CN" altLang="en-US" sz="2400" dirty="0" smtClean="0"/>
              <a:t>，统计分组数量。</a:t>
            </a:r>
          </a:p>
          <a:p>
            <a:endParaRPr lang="zh-CN" altLang="en-US" dirty="0"/>
          </a:p>
        </p:txBody>
      </p:sp>
    </p:spTree>
    <p:extLst>
      <p:ext uri="{BB962C8B-B14F-4D97-AF65-F5344CB8AC3E}">
        <p14:creationId xmlns:p14="http://schemas.microsoft.com/office/powerpoint/2010/main" val="16387825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2" descr="sif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49" y="1698310"/>
            <a:ext cx="9001125" cy="46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549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dirty="0"/>
              <a:t>得到的统计频率直方图如下</a:t>
            </a:r>
          </a:p>
        </p:txBody>
      </p:sp>
      <p:pic>
        <p:nvPicPr>
          <p:cNvPr id="23554" name="Picture 2" descr="https://5b0988e595225.cdn.sohucs.com/images/20180118/2daa924036694df5a7ab6c1ab6e5a7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478" y="2626998"/>
            <a:ext cx="6171483" cy="349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209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a:xfrm>
            <a:off x="2589212" y="2133600"/>
            <a:ext cx="8915400" cy="4281948"/>
          </a:xfrm>
        </p:spPr>
        <p:txBody>
          <a:bodyPr>
            <a:noAutofit/>
          </a:bodyPr>
          <a:lstStyle/>
          <a:p>
            <a:pPr algn="just">
              <a:buFont typeface="Wingdings" panose="05000000000000000000" pitchFamily="2" charset="2"/>
              <a:buChar char="Ø"/>
            </a:pPr>
            <a:r>
              <a:rPr lang="zh-CN" altLang="en-US" sz="2400" dirty="0"/>
              <a:t>从上图可以看到，更多的点的梯度方向是倾向于</a:t>
            </a:r>
            <a:r>
              <a:rPr lang="en-US" altLang="zh-CN" sz="2400" dirty="0"/>
              <a:t>0</a:t>
            </a:r>
            <a:r>
              <a:rPr lang="zh-CN" altLang="en-US" sz="2400" dirty="0"/>
              <a:t>度和</a:t>
            </a:r>
            <a:r>
              <a:rPr lang="en-US" altLang="zh-CN" sz="2400" dirty="0"/>
              <a:t>160</a:t>
            </a:r>
            <a:r>
              <a:rPr lang="zh-CN" altLang="en-US" sz="2400" dirty="0"/>
              <a:t>度，也就是说这些点的梯度方向是向上或者向下，表明图像这个位置存在比较明显的横向边缘。因此</a:t>
            </a:r>
            <a:r>
              <a:rPr lang="en-US" altLang="zh-CN" sz="2400" dirty="0"/>
              <a:t>HOG</a:t>
            </a:r>
            <a:r>
              <a:rPr lang="zh-CN" altLang="en-US" sz="2400" dirty="0"/>
              <a:t>是对边角敏感的，由于这样的统计方法，也是对部分像素值变化不敏感的，所以能够适应不同的环境。</a:t>
            </a:r>
          </a:p>
          <a:p>
            <a:pPr algn="just">
              <a:buFont typeface="Wingdings" panose="05000000000000000000" pitchFamily="2" charset="2"/>
              <a:buChar char="Ø"/>
            </a:pPr>
            <a:endParaRPr lang="zh-CN" altLang="en-US" sz="2400" dirty="0"/>
          </a:p>
          <a:p>
            <a:pPr algn="just">
              <a:buFont typeface="Wingdings" panose="05000000000000000000" pitchFamily="2" charset="2"/>
              <a:buChar char="Ø"/>
            </a:pPr>
            <a:r>
              <a:rPr lang="zh-CN" altLang="en-US" sz="2400" dirty="0"/>
              <a:t>至于为什么选取</a:t>
            </a:r>
            <a:r>
              <a:rPr lang="en-US" altLang="zh-CN" sz="2400" dirty="0"/>
              <a:t>8×8</a:t>
            </a:r>
            <a:r>
              <a:rPr lang="zh-CN" altLang="en-US" sz="2400" dirty="0"/>
              <a:t>为一个单元格，是因为</a:t>
            </a:r>
            <a:r>
              <a:rPr lang="en-US" altLang="zh-CN" sz="2400" dirty="0"/>
              <a:t>HOG</a:t>
            </a:r>
            <a:r>
              <a:rPr lang="zh-CN" altLang="en-US" sz="2400" dirty="0"/>
              <a:t>特征当初设计时是用来做行人检测的。在行人图片中</a:t>
            </a:r>
            <a:r>
              <a:rPr lang="en-US" altLang="zh-CN" sz="2400" dirty="0"/>
              <a:t>8×8</a:t>
            </a:r>
            <a:r>
              <a:rPr lang="zh-CN" altLang="en-US" sz="2400" dirty="0"/>
              <a:t>的矩阵被缩放成</a:t>
            </a:r>
            <a:r>
              <a:rPr lang="en-US" altLang="zh-CN" sz="2400" dirty="0"/>
              <a:t>64×128</a:t>
            </a:r>
            <a:r>
              <a:rPr lang="zh-CN" altLang="en-US" sz="2400" dirty="0"/>
              <a:t>的网格时，足以捕获一些特征，比如脸部或者头部特征等。</a:t>
            </a:r>
          </a:p>
        </p:txBody>
      </p:sp>
    </p:spTree>
    <p:extLst>
      <p:ext uri="{BB962C8B-B14F-4D97-AF65-F5344CB8AC3E}">
        <p14:creationId xmlns:p14="http://schemas.microsoft.com/office/powerpoint/2010/main" val="3952835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4.1.2 </a:t>
            </a:r>
            <a:r>
              <a:rPr lang="zh-CN" altLang="en-US" b="1" dirty="0" smtClean="0">
                <a:solidFill>
                  <a:srgbClr val="C00000"/>
                </a:solidFill>
              </a:rPr>
              <a:t>一</a:t>
            </a:r>
            <a:r>
              <a:rPr lang="zh-CN" altLang="en-US" b="1" dirty="0">
                <a:solidFill>
                  <a:srgbClr val="C00000"/>
                </a:solidFill>
              </a:rPr>
              <a:t>阶导数算子</a:t>
            </a:r>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sz="2400" dirty="0"/>
              <a:t>一阶微分算子给出梯度，所以也称梯度算子，它分别计算沿</a:t>
            </a:r>
            <a:r>
              <a:rPr lang="en-US" altLang="zh-CN" sz="2400" dirty="0"/>
              <a:t>X</a:t>
            </a:r>
            <a:r>
              <a:rPr lang="zh-CN" altLang="en-US" sz="2400" dirty="0"/>
              <a:t>和</a:t>
            </a:r>
            <a:r>
              <a:rPr lang="en-US" altLang="zh-CN" sz="2400" dirty="0"/>
              <a:t>Y</a:t>
            </a:r>
            <a:r>
              <a:rPr lang="zh-CN" altLang="en-US" sz="2400" dirty="0"/>
              <a:t>方向的两个偏导</a:t>
            </a:r>
            <a:r>
              <a:rPr lang="zh-CN" altLang="en-US" sz="2400" dirty="0" smtClean="0"/>
              <a:t>分量。</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smtClean="0"/>
              <a:t>图</a:t>
            </a:r>
            <a:r>
              <a:rPr lang="en-US" altLang="zh-CN" sz="2400" dirty="0" smtClean="0"/>
              <a:t>4.1.2</a:t>
            </a:r>
            <a:r>
              <a:rPr lang="zh-CN" altLang="en-US" sz="2400" dirty="0" smtClean="0"/>
              <a:t>给出了几种常用梯度算子的模板。</a:t>
            </a:r>
            <a:endParaRPr lang="en-US" altLang="zh-CN" sz="2400" dirty="0" smtClean="0"/>
          </a:p>
          <a:p>
            <a:pPr>
              <a:buFont typeface="Wingdings" panose="05000000000000000000" pitchFamily="2" charset="2"/>
              <a:buChar char="Ø"/>
            </a:pPr>
            <a:endParaRPr lang="zh-CN" altLang="en-US" sz="2400" dirty="0"/>
          </a:p>
        </p:txBody>
      </p:sp>
      <p:pic>
        <p:nvPicPr>
          <p:cNvPr id="4" name="图片 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589212" y="4123697"/>
            <a:ext cx="845978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8700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Font typeface="Wingdings" panose="05000000000000000000" pitchFamily="2" charset="2"/>
                  <a:buChar char="p"/>
                </a:pPr>
                <a:r>
                  <a:rPr lang="en-US" altLang="zh-CN" sz="2400" b="1" dirty="0"/>
                  <a:t>4 block</a:t>
                </a:r>
                <a:r>
                  <a:rPr lang="zh-CN" altLang="en-US" sz="2400" b="1" dirty="0"/>
                  <a:t>归一化</a:t>
                </a:r>
              </a:p>
              <a:p>
                <a:pPr>
                  <a:buFont typeface="Arial" panose="020B0604020202020204" pitchFamily="34" charset="0"/>
                  <a:buChar char="•"/>
                </a:pPr>
                <a:r>
                  <a:rPr lang="zh-CN" altLang="en-US" sz="2400" dirty="0"/>
                  <a:t>目的：降低光照的影响</a:t>
                </a:r>
                <a:endParaRPr lang="en-US" altLang="zh-CN" sz="2400" dirty="0"/>
              </a:p>
              <a:p>
                <a:pPr>
                  <a:buFont typeface="Arial" panose="020B0604020202020204" pitchFamily="34" charset="0"/>
                  <a:buChar char="•"/>
                </a:pPr>
                <a:r>
                  <a:rPr lang="zh-CN" altLang="en-US" sz="2400" dirty="0"/>
                  <a:t>方法：向量的每一个值除以向量的模长</a:t>
                </a:r>
                <a:endParaRPr lang="en-US" altLang="zh-CN" sz="2400" dirty="0"/>
              </a:p>
              <a:p>
                <a:endParaRPr lang="en-US" altLang="zh-CN" sz="2400" dirty="0" smtClean="0"/>
              </a:p>
              <a:p>
                <a:pPr>
                  <a:buFont typeface="Wingdings" panose="05000000000000000000" pitchFamily="2" charset="2"/>
                  <a:buChar char="Ø"/>
                </a:pPr>
                <a:r>
                  <a:rPr lang="zh-CN" altLang="en-US" sz="2400" dirty="0"/>
                  <a:t>比如对于一个</a:t>
                </a:r>
                <a:r>
                  <a:rPr lang="en-US" altLang="zh-CN" sz="2400" dirty="0"/>
                  <a:t>(128,64,32)</a:t>
                </a:r>
                <a:r>
                  <a:rPr lang="zh-CN" altLang="en-US" sz="2400" dirty="0"/>
                  <a:t>的三维向量来说，模长</a:t>
                </a:r>
                <a:r>
                  <a:rPr lang="zh-CN" altLang="en-US" sz="2400" dirty="0" smtClean="0"/>
                  <a:t>是</a:t>
                </a:r>
                <a14:m>
                  <m:oMath xmlns:m="http://schemas.openxmlformats.org/officeDocument/2006/math">
                    <m:rad>
                      <m:radPr>
                        <m:degHide m:val="on"/>
                        <m:ctrlPr>
                          <a:rPr lang="en-US" altLang="zh-CN" sz="2400" i="1" smtClean="0">
                            <a:latin typeface="Cambria Math" panose="02040503050406030204" pitchFamily="18" charset="0"/>
                          </a:rPr>
                        </m:ctrlPr>
                      </m:radPr>
                      <m:deg/>
                      <m:e>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1</m:t>
                            </m:r>
                            <m:r>
                              <a:rPr lang="en-US" altLang="zh-CN" sz="2400" i="1" smtClean="0">
                                <a:latin typeface="Cambria Math" panose="02040503050406030204" pitchFamily="18" charset="0"/>
                              </a:rPr>
                              <m:t>2</m:t>
                            </m:r>
                            <m:r>
                              <a:rPr lang="en-US" altLang="zh-CN" sz="2400" i="1">
                                <a:latin typeface="Cambria Math" panose="02040503050406030204" pitchFamily="18" charset="0"/>
                              </a:rPr>
                              <m:t>8</m:t>
                            </m:r>
                          </m:e>
                          <m:sup>
                            <m:r>
                              <a:rPr lang="en-US" altLang="zh-CN" sz="2400" i="1" smtClean="0">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smtClean="0">
                                <a:latin typeface="Cambria Math" panose="02040503050406030204" pitchFamily="18" charset="0"/>
                              </a:rPr>
                              <m:t>6</m:t>
                            </m:r>
                            <m:r>
                              <a:rPr lang="en-US" altLang="zh-CN" sz="2400" i="1">
                                <a:latin typeface="Cambria Math" panose="02040503050406030204" pitchFamily="18" charset="0"/>
                              </a:rPr>
                              <m:t>4</m:t>
                            </m:r>
                          </m:e>
                          <m:sup>
                            <m:r>
                              <a:rPr lang="en-US" altLang="zh-CN" sz="2400" i="1">
                                <a:latin typeface="Cambria Math" panose="02040503050406030204" pitchFamily="18" charset="0"/>
                              </a:rPr>
                              <m:t>2</m:t>
                            </m:r>
                          </m:sup>
                        </m:sSup>
                        <m:r>
                          <a:rPr lang="en-US" altLang="zh-CN"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3</m:t>
                            </m:r>
                            <m:r>
                              <a:rPr lang="en-US" altLang="zh-CN" sz="2400" i="1" smtClean="0">
                                <a:latin typeface="Cambria Math" panose="02040503050406030204" pitchFamily="18" charset="0"/>
                              </a:rPr>
                              <m:t>2</m:t>
                            </m:r>
                          </m:e>
                          <m:sup>
                            <m:r>
                              <a:rPr lang="en-US" altLang="zh-CN" sz="2400" i="1" smtClean="0">
                                <a:latin typeface="Cambria Math" panose="02040503050406030204" pitchFamily="18" charset="0"/>
                              </a:rPr>
                              <m:t>2</m:t>
                            </m:r>
                          </m:sup>
                        </m:sSup>
                      </m:e>
                    </m:rad>
                  </m:oMath>
                </a14:m>
                <a:r>
                  <a:rPr lang="en-US" altLang="zh-CN" sz="2400" dirty="0" smtClean="0"/>
                  <a:t>=146.64</a:t>
                </a:r>
                <a:r>
                  <a:rPr lang="zh-CN" altLang="en-US" sz="2400" dirty="0"/>
                  <a:t>，那么归一化后的向量变成了</a:t>
                </a:r>
                <a:r>
                  <a:rPr lang="en-US" altLang="zh-CN" sz="2400" dirty="0"/>
                  <a:t>(0.87,0.43,0.22)</a:t>
                </a:r>
                <a:r>
                  <a:rPr lang="zh-CN" altLang="en-US" sz="24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58" t="-16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4941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a:xfrm>
            <a:off x="2589212" y="2133600"/>
            <a:ext cx="4504762" cy="3777622"/>
          </a:xfrm>
        </p:spPr>
        <p:txBody>
          <a:bodyPr>
            <a:normAutofit/>
          </a:bodyPr>
          <a:lstStyle/>
          <a:p>
            <a:pPr algn="just">
              <a:buFont typeface="Arial" panose="020B0604020202020204" pitchFamily="34" charset="0"/>
              <a:buChar char="•"/>
            </a:pPr>
            <a:r>
              <a:rPr lang="en-US" altLang="zh-CN" sz="2400" dirty="0"/>
              <a:t>HOG</a:t>
            </a:r>
            <a:r>
              <a:rPr lang="zh-CN" altLang="en-US" sz="2400" dirty="0"/>
              <a:t>在选取</a:t>
            </a:r>
            <a:r>
              <a:rPr lang="en-US" altLang="zh-CN" sz="2400" dirty="0"/>
              <a:t>8×8</a:t>
            </a:r>
            <a:r>
              <a:rPr lang="zh-CN" altLang="en-US" sz="2400" dirty="0"/>
              <a:t>为一个单元格的基础之上，再以</a:t>
            </a:r>
            <a:r>
              <a:rPr lang="en-US" altLang="zh-CN" sz="2400" dirty="0"/>
              <a:t>2×2</a:t>
            </a:r>
            <a:r>
              <a:rPr lang="zh-CN" altLang="en-US" sz="2400" dirty="0"/>
              <a:t>个单元格为一组，称为</a:t>
            </a:r>
            <a:r>
              <a:rPr lang="en-US" altLang="zh-CN" sz="2400" dirty="0"/>
              <a:t>block</a:t>
            </a:r>
            <a:r>
              <a:rPr lang="zh-CN" altLang="en-US" sz="2400" dirty="0"/>
              <a:t>。作者提出要对</a:t>
            </a:r>
            <a:r>
              <a:rPr lang="en-US" altLang="zh-CN" sz="2400" dirty="0"/>
              <a:t>block</a:t>
            </a:r>
            <a:r>
              <a:rPr lang="zh-CN" altLang="en-US" sz="2400" dirty="0"/>
              <a:t>进行归一化，由于每个单元格</a:t>
            </a:r>
            <a:r>
              <a:rPr lang="en-US" altLang="zh-CN" sz="2400" dirty="0"/>
              <a:t>cell</a:t>
            </a:r>
            <a:r>
              <a:rPr lang="zh-CN" altLang="en-US" sz="2400" dirty="0"/>
              <a:t>有</a:t>
            </a:r>
            <a:r>
              <a:rPr lang="en-US" altLang="zh-CN" sz="2400" dirty="0"/>
              <a:t>9</a:t>
            </a:r>
            <a:r>
              <a:rPr lang="zh-CN" altLang="en-US" sz="2400" dirty="0"/>
              <a:t>个向量，</a:t>
            </a:r>
            <a:r>
              <a:rPr lang="en-US" altLang="zh-CN" sz="2400" dirty="0"/>
              <a:t>2×2</a:t>
            </a:r>
            <a:r>
              <a:rPr lang="zh-CN" altLang="en-US" sz="2400" dirty="0"/>
              <a:t>个单元格则有</a:t>
            </a:r>
            <a:r>
              <a:rPr lang="en-US" altLang="zh-CN" sz="2400" dirty="0"/>
              <a:t>36</a:t>
            </a:r>
            <a:r>
              <a:rPr lang="zh-CN" altLang="en-US" sz="2400" dirty="0"/>
              <a:t>个向量，需要对这</a:t>
            </a:r>
            <a:r>
              <a:rPr lang="en-US" altLang="zh-CN" sz="2400" dirty="0"/>
              <a:t>36</a:t>
            </a:r>
            <a:r>
              <a:rPr lang="zh-CN" altLang="en-US" sz="2400" dirty="0"/>
              <a:t>个向量进行归一化。下图演示了如何在图像中抽取</a:t>
            </a:r>
            <a:r>
              <a:rPr lang="en-US" altLang="zh-CN" sz="2400" dirty="0" smtClean="0"/>
              <a:t>block</a:t>
            </a:r>
            <a:r>
              <a:rPr lang="zh-CN" altLang="en-US" sz="2400" dirty="0" smtClean="0"/>
              <a:t>。</a:t>
            </a:r>
            <a:endParaRPr lang="zh-CN" altLang="en-US" sz="2400" dirty="0"/>
          </a:p>
        </p:txBody>
      </p:sp>
      <p:pic>
        <p:nvPicPr>
          <p:cNvPr id="4"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140" y="1902634"/>
            <a:ext cx="2166692" cy="4239553"/>
          </a:xfrm>
          <a:prstGeom prst="rect">
            <a:avLst/>
          </a:prstGeom>
        </p:spPr>
      </p:pic>
    </p:spTree>
    <p:extLst>
      <p:ext uri="{BB962C8B-B14F-4D97-AF65-F5344CB8AC3E}">
        <p14:creationId xmlns:p14="http://schemas.microsoft.com/office/powerpoint/2010/main" val="2237656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p"/>
            </a:pPr>
            <a:r>
              <a:rPr lang="en-US" altLang="zh-CN" sz="2400" b="1" dirty="0"/>
              <a:t>5 HOG</a:t>
            </a:r>
            <a:r>
              <a:rPr lang="zh-CN" altLang="en-US" sz="2400" b="1" dirty="0"/>
              <a:t>特征描述</a:t>
            </a:r>
          </a:p>
          <a:p>
            <a:pPr algn="just">
              <a:buFont typeface="Arial" panose="020B0604020202020204" pitchFamily="34" charset="0"/>
              <a:buChar char="•"/>
            </a:pPr>
            <a:r>
              <a:rPr lang="zh-CN" altLang="en-US" sz="2400" dirty="0"/>
              <a:t>每一个</a:t>
            </a:r>
            <a:r>
              <a:rPr lang="en-US" altLang="zh-CN" sz="2400" dirty="0"/>
              <a:t>16×16</a:t>
            </a:r>
            <a:r>
              <a:rPr lang="zh-CN" altLang="en-US" sz="2400" dirty="0"/>
              <a:t>大小的</a:t>
            </a:r>
            <a:r>
              <a:rPr lang="en-US" altLang="zh-CN" sz="2400" dirty="0"/>
              <a:t>block</a:t>
            </a:r>
            <a:r>
              <a:rPr lang="zh-CN" altLang="en-US" sz="2400" dirty="0"/>
              <a:t>将会得到</a:t>
            </a:r>
            <a:r>
              <a:rPr lang="en-US" altLang="zh-CN" sz="2400" dirty="0"/>
              <a:t>36</a:t>
            </a:r>
            <a:r>
              <a:rPr lang="zh-CN" altLang="en-US" sz="2400" dirty="0"/>
              <a:t>大小的</a:t>
            </a:r>
            <a:r>
              <a:rPr lang="en-US" altLang="zh-CN" sz="2400" dirty="0"/>
              <a:t>vector</a:t>
            </a:r>
            <a:r>
              <a:rPr lang="zh-CN" altLang="en-US" sz="2400" dirty="0"/>
              <a:t>。那么对于一个</a:t>
            </a:r>
            <a:r>
              <a:rPr lang="en-US" altLang="zh-CN" sz="2400" dirty="0"/>
              <a:t>64×128</a:t>
            </a:r>
            <a:r>
              <a:rPr lang="zh-CN" altLang="en-US" sz="2400" dirty="0"/>
              <a:t>大小的图像，按照上图的方式提取</a:t>
            </a:r>
            <a:r>
              <a:rPr lang="en-US" altLang="zh-CN" sz="2400" dirty="0"/>
              <a:t>block</a:t>
            </a:r>
            <a:r>
              <a:rPr lang="zh-CN" altLang="en-US" sz="2400" dirty="0"/>
              <a:t>，将会有</a:t>
            </a:r>
            <a:r>
              <a:rPr lang="en-US" altLang="zh-CN" sz="2400" dirty="0"/>
              <a:t>7</a:t>
            </a:r>
            <a:r>
              <a:rPr lang="zh-CN" altLang="en-US" sz="2400" dirty="0"/>
              <a:t>个水平位置和</a:t>
            </a:r>
            <a:r>
              <a:rPr lang="en-US" altLang="zh-CN" sz="2400" dirty="0"/>
              <a:t>15</a:t>
            </a:r>
            <a:r>
              <a:rPr lang="zh-CN" altLang="en-US" sz="2400" dirty="0"/>
              <a:t>个竖直位可以取得，所以一共有</a:t>
            </a:r>
            <a:r>
              <a:rPr lang="en-US" altLang="zh-CN" sz="2400" dirty="0"/>
              <a:t>7×15=105</a:t>
            </a:r>
            <a:r>
              <a:rPr lang="zh-CN" altLang="en-US" sz="2400" dirty="0"/>
              <a:t>个</a:t>
            </a:r>
            <a:r>
              <a:rPr lang="en-US" altLang="zh-CN" sz="2400" dirty="0"/>
              <a:t>block</a:t>
            </a:r>
            <a:r>
              <a:rPr lang="zh-CN" altLang="en-US" sz="2400" dirty="0"/>
              <a:t>，所以我们整合所有</a:t>
            </a:r>
            <a:r>
              <a:rPr lang="en-US" altLang="zh-CN" sz="2400" dirty="0"/>
              <a:t>block</a:t>
            </a:r>
            <a:r>
              <a:rPr lang="zh-CN" altLang="en-US" sz="2400" dirty="0"/>
              <a:t>的</a:t>
            </a:r>
            <a:r>
              <a:rPr lang="en-US" altLang="zh-CN" sz="2400" dirty="0"/>
              <a:t>vector</a:t>
            </a:r>
            <a:r>
              <a:rPr lang="zh-CN" altLang="en-US" sz="2400" dirty="0"/>
              <a:t>，形成一个大的一维</a:t>
            </a:r>
            <a:r>
              <a:rPr lang="en-US" altLang="zh-CN" sz="2400" dirty="0"/>
              <a:t>vector</a:t>
            </a:r>
            <a:r>
              <a:rPr lang="zh-CN" altLang="en-US" sz="2400" dirty="0"/>
              <a:t>的大小将会是</a:t>
            </a:r>
            <a:r>
              <a:rPr lang="en-US" altLang="zh-CN" sz="2400" dirty="0"/>
              <a:t>36×105=3780</a:t>
            </a:r>
            <a:r>
              <a:rPr lang="zh-CN" altLang="en-US" sz="2400" dirty="0"/>
              <a:t>。</a:t>
            </a:r>
          </a:p>
          <a:p>
            <a:endParaRPr lang="zh-CN" altLang="en-US" dirty="0"/>
          </a:p>
        </p:txBody>
      </p:sp>
    </p:spTree>
    <p:extLst>
      <p:ext uri="{BB962C8B-B14F-4D97-AF65-F5344CB8AC3E}">
        <p14:creationId xmlns:p14="http://schemas.microsoft.com/office/powerpoint/2010/main" val="17383066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4.4.2 </a:t>
            </a:r>
            <a:r>
              <a:rPr lang="zh-CN" altLang="en-US" b="1" dirty="0">
                <a:solidFill>
                  <a:srgbClr val="C00000"/>
                </a:solidFill>
              </a:rPr>
              <a:t>方向梯度直方图</a:t>
            </a:r>
            <a:r>
              <a:rPr lang="en-US" altLang="zh-CN" b="1" dirty="0">
                <a:solidFill>
                  <a:srgbClr val="C00000"/>
                </a:solidFill>
              </a:rPr>
              <a:t>(HOG)</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en-US" altLang="zh-CN" sz="2400" b="1" dirty="0" smtClean="0"/>
              <a:t>HOG</a:t>
            </a:r>
            <a:r>
              <a:rPr lang="zh-CN" altLang="en-US" sz="2400" b="1" dirty="0"/>
              <a:t>效果</a:t>
            </a:r>
          </a:p>
        </p:txBody>
      </p:sp>
      <p:pic>
        <p:nvPicPr>
          <p:cNvPr id="24578" name="Picture 2" descr="sif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1913" y="1718563"/>
            <a:ext cx="4249287" cy="469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6175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4.5 </a:t>
            </a:r>
            <a:r>
              <a:rPr lang="zh-CN" altLang="en-US" b="1" dirty="0">
                <a:solidFill>
                  <a:srgbClr val="C00000"/>
                </a:solidFill>
              </a:rPr>
              <a:t>局部</a:t>
            </a:r>
            <a:r>
              <a:rPr lang="zh-CN" altLang="en-US" b="1" dirty="0" smtClean="0">
                <a:solidFill>
                  <a:srgbClr val="C00000"/>
                </a:solidFill>
              </a:rPr>
              <a:t>图像特征</a:t>
            </a:r>
            <a:endParaRPr lang="zh-CN" altLang="en-US" dirty="0"/>
          </a:p>
        </p:txBody>
      </p:sp>
      <p:sp>
        <p:nvSpPr>
          <p:cNvPr id="3" name="内容占位符 2"/>
          <p:cNvSpPr>
            <a:spLocks noGrp="1"/>
          </p:cNvSpPr>
          <p:nvPr>
            <p:ph idx="1"/>
          </p:nvPr>
        </p:nvSpPr>
        <p:spPr>
          <a:xfrm>
            <a:off x="2589212" y="2049194"/>
            <a:ext cx="8915400" cy="3985846"/>
          </a:xfrm>
        </p:spPr>
        <p:txBody>
          <a:bodyPr>
            <a:normAutofit/>
          </a:bodyPr>
          <a:lstStyle/>
          <a:p>
            <a:pPr>
              <a:buFont typeface="Wingdings" panose="05000000000000000000" pitchFamily="2" charset="2"/>
              <a:buChar char="Ø"/>
            </a:pPr>
            <a:r>
              <a:rPr lang="zh-CN" altLang="en-US" sz="2400" dirty="0" smtClean="0"/>
              <a:t>局部图像特征是指从图像局部区域中抽取的特征，包括边缘、角点、曲线等。</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a:t>图像的局部特征 反映图像局部的</a:t>
            </a:r>
            <a:r>
              <a:rPr lang="zh-CN" altLang="en-US" sz="2400" dirty="0" smtClean="0"/>
              <a:t>特殊性</a:t>
            </a:r>
            <a:r>
              <a:rPr lang="zh-CN" altLang="en-US" sz="2400" dirty="0"/>
              <a:t>，</a:t>
            </a:r>
            <a:r>
              <a:rPr lang="zh-CN" altLang="en-US" sz="2400" dirty="0" smtClean="0"/>
              <a:t>局部</a:t>
            </a:r>
            <a:r>
              <a:rPr lang="zh-CN" altLang="en-US" sz="2400" dirty="0"/>
              <a:t>特征数量</a:t>
            </a:r>
            <a:r>
              <a:rPr lang="zh-CN" altLang="en-US" sz="2400" dirty="0" smtClean="0"/>
              <a:t>丰富</a:t>
            </a:r>
            <a:r>
              <a:rPr lang="zh-CN" altLang="en-US" sz="2400" dirty="0"/>
              <a:t>，</a:t>
            </a:r>
            <a:r>
              <a:rPr lang="zh-CN" altLang="en-US" sz="2400" dirty="0" smtClean="0"/>
              <a:t>特征</a:t>
            </a:r>
            <a:r>
              <a:rPr lang="zh-CN" altLang="en-US" sz="2400" dirty="0"/>
              <a:t>间相关度</a:t>
            </a:r>
            <a:r>
              <a:rPr lang="zh-CN" altLang="en-US" sz="2400" dirty="0" smtClean="0"/>
              <a:t>小</a:t>
            </a:r>
            <a:r>
              <a:rPr lang="zh-CN" altLang="en-US" sz="2400" dirty="0"/>
              <a:t>，</a:t>
            </a:r>
            <a:r>
              <a:rPr lang="zh-CN" altLang="en-US" sz="2400" dirty="0" smtClean="0"/>
              <a:t>不</a:t>
            </a:r>
            <a:r>
              <a:rPr lang="zh-CN" altLang="en-US" sz="2400" dirty="0"/>
              <a:t>容易受到部分遮挡、光照等噪声的</a:t>
            </a:r>
            <a:r>
              <a:rPr lang="zh-CN" altLang="en-US" sz="2400" dirty="0" smtClean="0"/>
              <a:t>干扰</a:t>
            </a:r>
            <a:r>
              <a:rPr lang="zh-CN" altLang="en-US" sz="2400" dirty="0"/>
              <a:t>，</a:t>
            </a:r>
            <a:r>
              <a:rPr lang="zh-CN" altLang="en-US" sz="2400" dirty="0" smtClean="0"/>
              <a:t>因而不会</a:t>
            </a:r>
            <a:r>
              <a:rPr lang="zh-CN" altLang="en-US" sz="2400" dirty="0"/>
              <a:t>因为部分特征的消失而影响其他特征的检测和匹配</a:t>
            </a:r>
            <a:r>
              <a:rPr lang="zh-CN" altLang="en-US" sz="2400" dirty="0" smtClean="0"/>
              <a:t>。</a:t>
            </a:r>
            <a:endParaRPr lang="en-US" altLang="zh-CN" sz="2400" dirty="0" smtClean="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b="1" dirty="0" smtClean="0"/>
              <a:t>代表性的局部特征：</a:t>
            </a:r>
            <a:r>
              <a:rPr lang="en-US" altLang="zh-CN" sz="2400" b="1" dirty="0" smtClean="0"/>
              <a:t>SIFT(</a:t>
            </a:r>
            <a:r>
              <a:rPr lang="zh-CN" altLang="en-US" sz="2400" b="1" dirty="0" smtClean="0"/>
              <a:t>尺度不变的特征变换</a:t>
            </a:r>
            <a:r>
              <a:rPr lang="en-US" altLang="zh-CN" sz="2400" b="1" dirty="0" smtClean="0"/>
              <a:t>)</a:t>
            </a:r>
            <a:r>
              <a:rPr lang="zh-CN" altLang="en-US" sz="2400" b="1" dirty="0" smtClean="0"/>
              <a:t>、</a:t>
            </a:r>
            <a:r>
              <a:rPr lang="en-US" altLang="zh-CN" sz="2400" b="1" dirty="0" smtClean="0"/>
              <a:t>SURF(</a:t>
            </a:r>
            <a:r>
              <a:rPr lang="zh-CN" altLang="en-US" sz="2400" b="1" dirty="0" smtClean="0"/>
              <a:t>加速鲁棒的特征</a:t>
            </a:r>
            <a:r>
              <a:rPr lang="en-US" altLang="zh-CN" sz="2400" b="1" dirty="0" smtClean="0"/>
              <a:t>)</a:t>
            </a:r>
            <a:r>
              <a:rPr lang="zh-CN" altLang="en-US" sz="2400" b="1" dirty="0" smtClean="0"/>
              <a:t>、</a:t>
            </a:r>
            <a:r>
              <a:rPr lang="en-US" altLang="zh-CN" sz="2400" b="1" dirty="0"/>
              <a:t>BRIEF(</a:t>
            </a:r>
            <a:r>
              <a:rPr lang="zh-CN" altLang="en-US" sz="2400" b="1" dirty="0"/>
              <a:t>二进制的鲁棒独立基本特征</a:t>
            </a:r>
            <a:r>
              <a:rPr lang="en-US" altLang="zh-CN" sz="2400" b="1" dirty="0" smtClean="0"/>
              <a:t>)</a:t>
            </a:r>
            <a:r>
              <a:rPr lang="zh-CN" altLang="en-US" sz="2400" b="1" dirty="0" smtClean="0"/>
              <a:t>等。</a:t>
            </a:r>
            <a:endParaRPr lang="en-US" altLang="zh-CN" sz="2400" b="1" dirty="0"/>
          </a:p>
          <a:p>
            <a:pPr>
              <a:buFont typeface="Wingdings" panose="05000000000000000000" pitchFamily="2" charset="2"/>
              <a:buChar char="Ø"/>
            </a:pPr>
            <a:endParaRPr lang="zh-CN" altLang="en-US" sz="2400" dirty="0"/>
          </a:p>
        </p:txBody>
      </p:sp>
    </p:spTree>
    <p:extLst>
      <p:ext uri="{BB962C8B-B14F-4D97-AF65-F5344CB8AC3E}">
        <p14:creationId xmlns:p14="http://schemas.microsoft.com/office/powerpoint/2010/main" val="20187653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 </a:t>
            </a:r>
            <a:r>
              <a:rPr lang="zh-CN" altLang="en-US" b="1" dirty="0">
                <a:solidFill>
                  <a:srgbClr val="C00000"/>
                </a:solidFill>
              </a:rPr>
              <a:t>局部图像特征</a:t>
            </a:r>
            <a:endParaRPr lang="zh-CN" altLang="en-US" dirty="0"/>
          </a:p>
        </p:txBody>
      </p:sp>
      <p:sp>
        <p:nvSpPr>
          <p:cNvPr id="3" name="内容占位符 2"/>
          <p:cNvSpPr>
            <a:spLocks noGrp="1"/>
          </p:cNvSpPr>
          <p:nvPr>
            <p:ph idx="1"/>
          </p:nvPr>
        </p:nvSpPr>
        <p:spPr/>
        <p:txBody>
          <a:bodyPr/>
          <a:lstStyle/>
          <a:p>
            <a:pPr>
              <a:lnSpc>
                <a:spcPct val="150000"/>
              </a:lnSpc>
              <a:buFont typeface="Wingdings" panose="05000000000000000000" pitchFamily="2" charset="2"/>
              <a:buChar char="l"/>
            </a:pPr>
            <a:r>
              <a:rPr lang="en-US" altLang="zh-CN" sz="2800" b="1" dirty="0" smtClean="0"/>
              <a:t>4.5.1</a:t>
            </a:r>
            <a:r>
              <a:rPr lang="en-US" altLang="zh-CN" sz="2800" b="1" dirty="0"/>
              <a:t>	</a:t>
            </a:r>
            <a:r>
              <a:rPr lang="en-US" altLang="zh-CN" sz="2800" b="1" dirty="0" smtClean="0"/>
              <a:t>SIFT</a:t>
            </a:r>
            <a:r>
              <a:rPr lang="zh-CN" altLang="en-US" sz="2800" b="1" dirty="0"/>
              <a:t>特征</a:t>
            </a:r>
          </a:p>
          <a:p>
            <a:pPr>
              <a:lnSpc>
                <a:spcPct val="150000"/>
              </a:lnSpc>
              <a:buFont typeface="Wingdings" panose="05000000000000000000" pitchFamily="2" charset="2"/>
              <a:buChar char="l"/>
            </a:pPr>
            <a:r>
              <a:rPr lang="en-US" altLang="zh-CN" sz="2800" b="1" dirty="0" smtClean="0"/>
              <a:t>4.5.2</a:t>
            </a:r>
            <a:r>
              <a:rPr lang="en-US" altLang="zh-CN" sz="2800" b="1" dirty="0"/>
              <a:t>	</a:t>
            </a:r>
            <a:r>
              <a:rPr lang="en-US" altLang="zh-CN" sz="2800" b="1" dirty="0" smtClean="0"/>
              <a:t>SURF</a:t>
            </a:r>
            <a:r>
              <a:rPr lang="zh-CN" altLang="en-US" sz="2800" b="1" dirty="0" smtClean="0"/>
              <a:t>特征</a:t>
            </a:r>
            <a:endParaRPr lang="zh-CN" altLang="en-US" dirty="0"/>
          </a:p>
        </p:txBody>
      </p:sp>
    </p:spTree>
    <p:extLst>
      <p:ext uri="{BB962C8B-B14F-4D97-AF65-F5344CB8AC3E}">
        <p14:creationId xmlns:p14="http://schemas.microsoft.com/office/powerpoint/2010/main" val="22049164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solidFill>
                  <a:srgbClr val="C00000"/>
                </a:solidFill>
              </a:rPr>
              <a:t>4.5.1 SITF</a:t>
            </a:r>
            <a:r>
              <a:rPr lang="zh-CN" altLang="en-US" b="1" dirty="0">
                <a:solidFill>
                  <a:srgbClr val="C00000"/>
                </a:solidFill>
              </a:rPr>
              <a:t>特征</a:t>
            </a:r>
          </a:p>
        </p:txBody>
      </p:sp>
      <p:sp>
        <p:nvSpPr>
          <p:cNvPr id="3" name="内容占位符 2"/>
          <p:cNvSpPr>
            <a:spLocks noGrp="1"/>
          </p:cNvSpPr>
          <p:nvPr>
            <p:ph idx="1"/>
          </p:nvPr>
        </p:nvSpPr>
        <p:spPr/>
        <p:txBody>
          <a:bodyPr>
            <a:normAutofit/>
          </a:bodyPr>
          <a:lstStyle/>
          <a:p>
            <a:pPr>
              <a:lnSpc>
                <a:spcPct val="150000"/>
              </a:lnSpc>
              <a:buFont typeface="Wingdings" panose="05000000000000000000" pitchFamily="2" charset="2"/>
              <a:buChar char="Ø"/>
            </a:pPr>
            <a:r>
              <a:rPr lang="en-US" altLang="zh-CN" sz="2400" b="1" dirty="0" smtClean="0"/>
              <a:t>1. SIFT</a:t>
            </a:r>
            <a:r>
              <a:rPr lang="zh-CN" altLang="en-US" sz="2400" b="1" dirty="0" smtClean="0"/>
              <a:t>简介</a:t>
            </a:r>
            <a:endParaRPr lang="en-US" altLang="zh-CN" sz="2400" b="1" dirty="0" smtClean="0"/>
          </a:p>
          <a:p>
            <a:pPr>
              <a:lnSpc>
                <a:spcPct val="150000"/>
              </a:lnSpc>
              <a:buFont typeface="Wingdings" panose="05000000000000000000" pitchFamily="2" charset="2"/>
              <a:buChar char="Ø"/>
            </a:pPr>
            <a:r>
              <a:rPr lang="en-US" altLang="zh-CN" sz="2400" b="1" dirty="0"/>
              <a:t>2. SIFT</a:t>
            </a:r>
            <a:r>
              <a:rPr lang="zh-CN" altLang="en-US" sz="2400" b="1" dirty="0"/>
              <a:t>算法实现细节</a:t>
            </a:r>
          </a:p>
          <a:p>
            <a:pPr>
              <a:lnSpc>
                <a:spcPct val="150000"/>
              </a:lnSpc>
              <a:buFont typeface="Wingdings" panose="05000000000000000000" pitchFamily="2" charset="2"/>
              <a:buChar char="Ø"/>
            </a:pPr>
            <a:r>
              <a:rPr lang="en-US" altLang="zh-CN" sz="2400" b="1" dirty="0" smtClean="0"/>
              <a:t>3.SIFT</a:t>
            </a:r>
            <a:r>
              <a:rPr lang="zh-CN" altLang="en-US" sz="2400" b="1" dirty="0"/>
              <a:t>算法的</a:t>
            </a:r>
            <a:r>
              <a:rPr lang="zh-CN" altLang="en-US" sz="2400" b="1" dirty="0" smtClean="0"/>
              <a:t>应用</a:t>
            </a:r>
            <a:endParaRPr lang="en-US" altLang="zh-CN" sz="2400" b="1" dirty="0" smtClean="0"/>
          </a:p>
          <a:p>
            <a:pPr>
              <a:lnSpc>
                <a:spcPct val="150000"/>
              </a:lnSpc>
              <a:buFont typeface="Wingdings" panose="05000000000000000000" pitchFamily="2" charset="2"/>
              <a:buChar char="Ø"/>
            </a:pPr>
            <a:r>
              <a:rPr lang="en-US" altLang="zh-CN" sz="2400" b="1" dirty="0" smtClean="0"/>
              <a:t>4.SIFT</a:t>
            </a:r>
            <a:r>
              <a:rPr lang="zh-CN" altLang="en-US" sz="2400" b="1" dirty="0"/>
              <a:t>算法的扩展与改进</a:t>
            </a:r>
            <a:endParaRPr lang="en-US" altLang="zh-CN" sz="2400" b="1" dirty="0" smtClean="0"/>
          </a:p>
          <a:p>
            <a:pPr>
              <a:buFont typeface="Wingdings" panose="05000000000000000000" pitchFamily="2" charset="2"/>
              <a:buChar char="p"/>
            </a:pPr>
            <a:endParaRPr lang="zh-CN" altLang="en-US" sz="2800" b="1" dirty="0"/>
          </a:p>
        </p:txBody>
      </p:sp>
    </p:spTree>
    <p:extLst>
      <p:ext uri="{BB962C8B-B14F-4D97-AF65-F5344CB8AC3E}">
        <p14:creationId xmlns:p14="http://schemas.microsoft.com/office/powerpoint/2010/main" val="225522541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a:t>
            </a:r>
            <a:r>
              <a:rPr lang="en-US" altLang="zh-CN" b="1" dirty="0" smtClean="0">
                <a:solidFill>
                  <a:srgbClr val="C00000"/>
                </a:solidFill>
              </a:rPr>
              <a:t>SITF</a:t>
            </a:r>
            <a:r>
              <a:rPr lang="zh-CN" altLang="en-US" b="1" dirty="0" smtClean="0">
                <a:solidFill>
                  <a:srgbClr val="C00000"/>
                </a:solidFill>
              </a:rPr>
              <a:t>特征</a:t>
            </a:r>
            <a:r>
              <a:rPr lang="en-US" altLang="zh-CN" b="1" dirty="0" smtClean="0">
                <a:solidFill>
                  <a:srgbClr val="C00000"/>
                </a:solidFill>
              </a:rPr>
              <a:t>-</a:t>
            </a:r>
            <a:r>
              <a:rPr lang="zh-CN" altLang="en-US" b="1" dirty="0" smtClean="0">
                <a:solidFill>
                  <a:srgbClr val="C00000"/>
                </a:solidFill>
              </a:rPr>
              <a:t>简介</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zh-CN" altLang="en-US" sz="2800" b="1" dirty="0">
                <a:latin typeface="+mn-ea"/>
              </a:rPr>
              <a:t>传统的特征提取</a:t>
            </a:r>
            <a:r>
              <a:rPr lang="zh-CN" altLang="en-US" sz="2800" b="1" dirty="0" smtClean="0">
                <a:latin typeface="+mn-ea"/>
              </a:rPr>
              <a:t>方法</a:t>
            </a:r>
            <a:endParaRPr lang="en-US" altLang="zh-CN" sz="2800" b="1" dirty="0" smtClean="0">
              <a:latin typeface="+mn-ea"/>
            </a:endParaRPr>
          </a:p>
          <a:p>
            <a:pPr>
              <a:buFont typeface="Arial" panose="020B0604020202020204" pitchFamily="34" charset="0"/>
              <a:buChar char="•"/>
            </a:pPr>
            <a:endParaRPr lang="en-US" altLang="zh-CN" sz="2400" dirty="0" smtClean="0">
              <a:ea typeface="楷体_GB2312" pitchFamily="49" charset="-122"/>
            </a:endParaRPr>
          </a:p>
          <a:p>
            <a:pPr algn="just">
              <a:buFont typeface="Arial" panose="020B0604020202020204" pitchFamily="34" charset="0"/>
              <a:buChar char="•"/>
            </a:pPr>
            <a:r>
              <a:rPr lang="zh-CN" altLang="en-US" sz="2400" dirty="0" smtClean="0">
                <a:ea typeface="楷体_GB2312" pitchFamily="49" charset="-122"/>
              </a:rPr>
              <a:t>成像</a:t>
            </a:r>
            <a:r>
              <a:rPr lang="zh-CN" altLang="en-US" sz="2400" dirty="0">
                <a:ea typeface="楷体_GB2312" pitchFamily="49" charset="-122"/>
              </a:rPr>
              <a:t>匹配的核心问题是将同一目标在</a:t>
            </a:r>
            <a:r>
              <a:rPr lang="zh-CN" altLang="en-US" sz="2400" dirty="0">
                <a:solidFill>
                  <a:srgbClr val="FF0000"/>
                </a:solidFill>
                <a:ea typeface="楷体_GB2312" pitchFamily="49" charset="-122"/>
              </a:rPr>
              <a:t>不同时间</a:t>
            </a:r>
            <a:r>
              <a:rPr lang="zh-CN" altLang="en-US" sz="2400" dirty="0">
                <a:ea typeface="楷体_GB2312" pitchFamily="49" charset="-122"/>
              </a:rPr>
              <a:t>、</a:t>
            </a:r>
            <a:r>
              <a:rPr lang="zh-CN" altLang="en-US" sz="2400" dirty="0">
                <a:solidFill>
                  <a:srgbClr val="FF0000"/>
                </a:solidFill>
                <a:ea typeface="楷体_GB2312" pitchFamily="49" charset="-122"/>
              </a:rPr>
              <a:t>不同分辨率</a:t>
            </a:r>
            <a:r>
              <a:rPr lang="zh-CN" altLang="en-US" sz="2400" dirty="0">
                <a:ea typeface="楷体_GB2312" pitchFamily="49" charset="-122"/>
              </a:rPr>
              <a:t>、</a:t>
            </a:r>
            <a:r>
              <a:rPr lang="zh-CN" altLang="en-US" sz="2400" dirty="0">
                <a:solidFill>
                  <a:srgbClr val="FF0000"/>
                </a:solidFill>
                <a:ea typeface="楷体_GB2312" pitchFamily="49" charset="-122"/>
              </a:rPr>
              <a:t>不同光照</a:t>
            </a:r>
            <a:r>
              <a:rPr lang="zh-CN" altLang="en-US" sz="2400" dirty="0">
                <a:ea typeface="楷体_GB2312" pitchFamily="49" charset="-122"/>
              </a:rPr>
              <a:t>、</a:t>
            </a:r>
            <a:r>
              <a:rPr lang="zh-CN" altLang="en-US" sz="2400" dirty="0">
                <a:solidFill>
                  <a:srgbClr val="FF0000"/>
                </a:solidFill>
                <a:ea typeface="楷体_GB2312" pitchFamily="49" charset="-122"/>
              </a:rPr>
              <a:t>不同位姿</a:t>
            </a:r>
            <a:r>
              <a:rPr lang="zh-CN" altLang="en-US" sz="2400" dirty="0">
                <a:ea typeface="楷体_GB2312" pitchFamily="49" charset="-122"/>
              </a:rPr>
              <a:t>情况下所成的像相对应。传统的匹配算法往往是直接提取角点或边缘，对环境的适应能力较差，急需提出一种鲁棒性强、能够适应不同光照、不同位姿等情况下能够有效识别目标的方法。</a:t>
            </a:r>
            <a:endParaRPr lang="zh-CN" altLang="en-US" sz="2400" dirty="0">
              <a:latin typeface="NeoSans" pitchFamily="50" charset="0"/>
              <a:ea typeface="楷体_GB2312" pitchFamily="49" charset="-122"/>
            </a:endParaRPr>
          </a:p>
          <a:p>
            <a:pPr>
              <a:buFont typeface="Wingdings" panose="05000000000000000000" pitchFamily="2" charset="2"/>
              <a:buChar char="l"/>
            </a:pPr>
            <a:endParaRPr lang="zh-CN" altLang="en-US" sz="2400" dirty="0"/>
          </a:p>
        </p:txBody>
      </p:sp>
    </p:spTree>
    <p:extLst>
      <p:ext uri="{BB962C8B-B14F-4D97-AF65-F5344CB8AC3E}">
        <p14:creationId xmlns:p14="http://schemas.microsoft.com/office/powerpoint/2010/main" val="24870818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简介</a:t>
            </a:r>
            <a:endParaRPr lang="zh-CN" altLang="en-US" dirty="0"/>
          </a:p>
        </p:txBody>
      </p:sp>
      <p:sp>
        <p:nvSpPr>
          <p:cNvPr id="3" name="内容占位符 2"/>
          <p:cNvSpPr>
            <a:spLocks noGrp="1"/>
          </p:cNvSpPr>
          <p:nvPr>
            <p:ph idx="1"/>
          </p:nvPr>
        </p:nvSpPr>
        <p:spPr>
          <a:xfrm>
            <a:off x="2482949" y="1671988"/>
            <a:ext cx="8915400" cy="3777622"/>
          </a:xfrm>
        </p:spPr>
        <p:txBody>
          <a:bodyPr>
            <a:normAutofit/>
          </a:bodyPr>
          <a:lstStyle/>
          <a:p>
            <a:pPr>
              <a:buFont typeface="Wingdings" panose="05000000000000000000" pitchFamily="2" charset="2"/>
              <a:buChar char="l"/>
            </a:pPr>
            <a:r>
              <a:rPr lang="en-US" altLang="zh-CN" sz="2800" b="1" dirty="0"/>
              <a:t>SIFT</a:t>
            </a:r>
            <a:r>
              <a:rPr lang="zh-CN" altLang="en-US" sz="2800" b="1" dirty="0"/>
              <a:t>提出的目的和意义</a:t>
            </a:r>
          </a:p>
        </p:txBody>
      </p:sp>
      <p:sp>
        <p:nvSpPr>
          <p:cNvPr id="6" name="Rectangle 3"/>
          <p:cNvSpPr txBox="1">
            <a:spLocks noChangeArrowheads="1"/>
          </p:cNvSpPr>
          <p:nvPr/>
        </p:nvSpPr>
        <p:spPr>
          <a:xfrm>
            <a:off x="2482949" y="5248642"/>
            <a:ext cx="8229600" cy="18907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ctr">
              <a:lnSpc>
                <a:spcPct val="140000"/>
              </a:lnSpc>
              <a:spcBef>
                <a:spcPct val="0"/>
              </a:spcBef>
              <a:buClr>
                <a:srgbClr val="1055A8"/>
              </a:buClr>
              <a:buFont typeface="Wingdings" panose="05000000000000000000" pitchFamily="2" charset="2"/>
              <a:buChar char="l"/>
            </a:pPr>
            <a:r>
              <a:rPr lang="en-US" altLang="zh-CN" b="1" dirty="0" smtClean="0">
                <a:latin typeface="楷体_GB2312" pitchFamily="49" charset="-122"/>
                <a:ea typeface="楷体_GB2312" pitchFamily="49" charset="-122"/>
              </a:rPr>
              <a:t>1999</a:t>
            </a:r>
            <a:r>
              <a:rPr lang="zh-CN" altLang="en-US" b="1" dirty="0" smtClean="0">
                <a:latin typeface="楷体_GB2312" pitchFamily="49" charset="-122"/>
                <a:ea typeface="楷体_GB2312" pitchFamily="49" charset="-122"/>
              </a:rPr>
              <a:t>年</a:t>
            </a:r>
            <a:r>
              <a:rPr lang="en-US" altLang="en-US" b="1" dirty="0" smtClean="0">
                <a:latin typeface="楷体_GB2312" pitchFamily="49" charset="-122"/>
                <a:ea typeface="楷体_GB2312" pitchFamily="49" charset="-122"/>
              </a:rPr>
              <a:t>British Columbia</a:t>
            </a:r>
            <a:r>
              <a:rPr lang="zh-CN" altLang="en-US" b="1" dirty="0" smtClean="0">
                <a:latin typeface="楷体_GB2312" pitchFamily="49" charset="-122"/>
                <a:ea typeface="楷体_GB2312" pitchFamily="49" charset="-122"/>
              </a:rPr>
              <a:t>大学大卫</a:t>
            </a:r>
            <a:r>
              <a:rPr lang="en-US" altLang="zh-CN" b="1" dirty="0" smtClean="0">
                <a:latin typeface="楷体_GB2312" pitchFamily="49" charset="-122"/>
                <a:ea typeface="楷体_GB2312" pitchFamily="49" charset="-122"/>
              </a:rPr>
              <a:t>.</a:t>
            </a:r>
            <a:r>
              <a:rPr lang="zh-CN" altLang="en-US" b="1" dirty="0" smtClean="0">
                <a:latin typeface="楷体_GB2312" pitchFamily="49" charset="-122"/>
                <a:ea typeface="楷体_GB2312" pitchFamily="49" charset="-122"/>
              </a:rPr>
              <a:t>劳伊（</a:t>
            </a:r>
            <a:r>
              <a:rPr lang="en-US" altLang="zh-CN" b="1" dirty="0" smtClean="0">
                <a:latin typeface="楷体_GB2312" pitchFamily="49" charset="-122"/>
                <a:ea typeface="楷体_GB2312" pitchFamily="49" charset="-122"/>
              </a:rPr>
              <a:t>David </a:t>
            </a:r>
            <a:r>
              <a:rPr lang="en-US" altLang="zh-CN" b="1" dirty="0" err="1" smtClean="0">
                <a:latin typeface="楷体_GB2312" pitchFamily="49" charset="-122"/>
                <a:ea typeface="楷体_GB2312" pitchFamily="49" charset="-122"/>
              </a:rPr>
              <a:t>G.Lowe</a:t>
            </a:r>
            <a:r>
              <a:rPr lang="zh-CN" altLang="en-US" b="1" dirty="0" smtClean="0">
                <a:latin typeface="楷体_GB2312" pitchFamily="49" charset="-122"/>
                <a:ea typeface="楷体_GB2312" pitchFamily="49" charset="-122"/>
              </a:rPr>
              <a:t>）教授总结了现有的基于不变量技术的特征检测方法，并正式提出了一种基于尺度空间的、对图像缩放、旋转甚至仿射变换保持不变性的图像局部特征描述算子－</a:t>
            </a:r>
            <a:r>
              <a:rPr lang="en-US" altLang="zh-CN" b="1" dirty="0" smtClean="0">
                <a:latin typeface="楷体_GB2312" pitchFamily="49" charset="-122"/>
                <a:ea typeface="楷体_GB2312" pitchFamily="49" charset="-122"/>
              </a:rPr>
              <a:t>SIFT</a:t>
            </a:r>
            <a:r>
              <a:rPr lang="zh-CN" altLang="en-US" b="1" dirty="0" smtClean="0">
                <a:latin typeface="楷体_GB2312" pitchFamily="49" charset="-122"/>
                <a:ea typeface="楷体_GB2312" pitchFamily="49" charset="-122"/>
              </a:rPr>
              <a:t>（尺度不变特征变换），这种算法在</a:t>
            </a:r>
            <a:r>
              <a:rPr lang="en-US" altLang="zh-CN" b="1" dirty="0" smtClean="0">
                <a:latin typeface="楷体_GB2312" pitchFamily="49" charset="-122"/>
                <a:ea typeface="楷体_GB2312" pitchFamily="49" charset="-122"/>
              </a:rPr>
              <a:t>2004</a:t>
            </a:r>
            <a:r>
              <a:rPr lang="zh-CN" altLang="en-US" b="1" dirty="0" smtClean="0">
                <a:latin typeface="楷体_GB2312" pitchFamily="49" charset="-122"/>
                <a:ea typeface="楷体_GB2312" pitchFamily="49" charset="-122"/>
              </a:rPr>
              <a:t>年被加以完善。</a:t>
            </a:r>
          </a:p>
          <a:p>
            <a:endParaRPr lang="en-US" altLang="zh-CN" b="1" dirty="0" smtClean="0">
              <a:latin typeface="楷体_GB2312" pitchFamily="49" charset="-122"/>
              <a:ea typeface="楷体_GB2312" pitchFamily="49" charset="-122"/>
            </a:endParaRPr>
          </a:p>
        </p:txBody>
      </p:sp>
      <p:pic>
        <p:nvPicPr>
          <p:cNvPr id="7" name="Picture 7" descr="david low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4112" y="2337167"/>
            <a:ext cx="4046537"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7137499" y="2481629"/>
            <a:ext cx="3421063"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dirty="0">
                <a:ea typeface="宋体" panose="02010600030101010101" pitchFamily="2" charset="-122"/>
              </a:rPr>
              <a:t>David G. Lowe</a:t>
            </a:r>
          </a:p>
          <a:p>
            <a:pPr algn="ctr">
              <a:spcBef>
                <a:spcPct val="0"/>
              </a:spcBef>
              <a:buFontTx/>
              <a:buNone/>
            </a:pPr>
            <a:r>
              <a:rPr lang="en-US" altLang="zh-CN" sz="1800" b="0" dirty="0">
                <a:ea typeface="宋体" panose="02010600030101010101" pitchFamily="2" charset="-122"/>
              </a:rPr>
              <a:t>Computer Science Department</a:t>
            </a:r>
            <a:br>
              <a:rPr lang="en-US" altLang="zh-CN" sz="1800" b="0" dirty="0">
                <a:ea typeface="宋体" panose="02010600030101010101" pitchFamily="2" charset="-122"/>
              </a:rPr>
            </a:br>
            <a:r>
              <a:rPr lang="en-US" altLang="zh-CN" sz="1800" b="0" dirty="0">
                <a:ea typeface="宋体" panose="02010600030101010101" pitchFamily="2" charset="-122"/>
              </a:rPr>
              <a:t>2366 Main Mall</a:t>
            </a:r>
            <a:br>
              <a:rPr lang="en-US" altLang="zh-CN" sz="1800" b="0" dirty="0">
                <a:ea typeface="宋体" panose="02010600030101010101" pitchFamily="2" charset="-122"/>
              </a:rPr>
            </a:br>
            <a:r>
              <a:rPr lang="en-US" altLang="zh-CN" sz="1800" b="0" dirty="0">
                <a:ea typeface="宋体" panose="02010600030101010101" pitchFamily="2" charset="-122"/>
              </a:rPr>
              <a:t>University of British Columbia</a:t>
            </a:r>
            <a:br>
              <a:rPr lang="en-US" altLang="zh-CN" sz="1800" b="0" dirty="0">
                <a:ea typeface="宋体" panose="02010600030101010101" pitchFamily="2" charset="-122"/>
              </a:rPr>
            </a:br>
            <a:r>
              <a:rPr lang="en-US" altLang="zh-CN" sz="1800" b="0" dirty="0">
                <a:ea typeface="宋体" panose="02010600030101010101" pitchFamily="2" charset="-122"/>
              </a:rPr>
              <a:t>Vancouver, B.C., V6T 1Z4, Canada </a:t>
            </a:r>
          </a:p>
          <a:p>
            <a:pPr algn="ctr">
              <a:spcBef>
                <a:spcPct val="0"/>
              </a:spcBef>
              <a:buFontTx/>
              <a:buNone/>
            </a:pPr>
            <a:r>
              <a:rPr lang="en-US" altLang="zh-CN" sz="1800" dirty="0">
                <a:ea typeface="宋体" panose="02010600030101010101" pitchFamily="2" charset="-122"/>
              </a:rPr>
              <a:t>E-mail:</a:t>
            </a:r>
            <a:r>
              <a:rPr lang="en-US" altLang="zh-CN" sz="1800" b="0" dirty="0">
                <a:ea typeface="宋体" panose="02010600030101010101" pitchFamily="2" charset="-122"/>
              </a:rPr>
              <a:t> lowe@cs.ubc.ca</a:t>
            </a:r>
            <a:br>
              <a:rPr lang="en-US" altLang="zh-CN" sz="1800" b="0" dirty="0">
                <a:ea typeface="宋体" panose="02010600030101010101" pitchFamily="2" charset="-122"/>
              </a:rPr>
            </a:br>
            <a:endParaRPr lang="en-US" altLang="zh-CN" sz="1800" b="0" dirty="0">
              <a:ea typeface="宋体" panose="02010600030101010101" pitchFamily="2" charset="-122"/>
            </a:endParaRPr>
          </a:p>
          <a:p>
            <a:pPr algn="ctr">
              <a:spcBef>
                <a:spcPct val="0"/>
              </a:spcBef>
              <a:buFontTx/>
              <a:buNone/>
            </a:pPr>
            <a:endParaRPr lang="en-US" altLang="zh-CN" sz="1800" b="0" dirty="0">
              <a:ea typeface="宋体" panose="02010600030101010101" pitchFamily="2" charset="-122"/>
            </a:endParaRPr>
          </a:p>
        </p:txBody>
      </p:sp>
    </p:spTree>
    <p:extLst>
      <p:ext uri="{BB962C8B-B14F-4D97-AF65-F5344CB8AC3E}">
        <p14:creationId xmlns:p14="http://schemas.microsoft.com/office/powerpoint/2010/main" val="35849369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简介</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18" descr="sift-fe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693" y="1956025"/>
            <a:ext cx="69945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1"/>
          <p:cNvSpPr txBox="1">
            <a:spLocks noChangeArrowheads="1"/>
          </p:cNvSpPr>
          <p:nvPr/>
        </p:nvSpPr>
        <p:spPr bwMode="auto">
          <a:xfrm>
            <a:off x="2589212" y="5308825"/>
            <a:ext cx="8326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ctr" hangingPunct="1">
              <a:lnSpc>
                <a:spcPct val="120000"/>
              </a:lnSpc>
              <a:spcBef>
                <a:spcPct val="0"/>
              </a:spcBef>
              <a:buClr>
                <a:srgbClr val="1055A8"/>
              </a:buClr>
              <a:buFont typeface="Wingdings" panose="05000000000000000000" pitchFamily="2" charset="2"/>
              <a:buChar char="l"/>
            </a:pPr>
            <a:r>
              <a:rPr lang="zh-CN" altLang="en-US" sz="2000" dirty="0" smtClean="0">
                <a:latin typeface="NeoSans" pitchFamily="50" charset="0"/>
                <a:ea typeface="楷体_GB2312" pitchFamily="49" charset="-122"/>
              </a:rPr>
              <a:t> 将</a:t>
            </a:r>
            <a:r>
              <a:rPr lang="zh-CN" altLang="en-US" sz="2000" dirty="0">
                <a:latin typeface="NeoSans" pitchFamily="50" charset="0"/>
                <a:ea typeface="楷体_GB2312" pitchFamily="49" charset="-122"/>
              </a:rPr>
              <a:t>一幅图像映射（变换）为一个</a:t>
            </a:r>
            <a:r>
              <a:rPr lang="zh-CN" altLang="en-US" sz="2000" dirty="0">
                <a:solidFill>
                  <a:srgbClr val="FF0000"/>
                </a:solidFill>
                <a:latin typeface="NeoSans" pitchFamily="50" charset="0"/>
                <a:ea typeface="楷体_GB2312" pitchFamily="49" charset="-122"/>
              </a:rPr>
              <a:t>局部特征向量集</a:t>
            </a:r>
            <a:r>
              <a:rPr lang="zh-CN" altLang="en-US" sz="2000" dirty="0">
                <a:latin typeface="NeoSans" pitchFamily="50" charset="0"/>
                <a:ea typeface="楷体_GB2312" pitchFamily="49" charset="-122"/>
              </a:rPr>
              <a:t>；特征向量具有平移、缩放、旋转不变性，同时对光照变化、仿射及投影变换也有一定不变性。</a:t>
            </a:r>
          </a:p>
        </p:txBody>
      </p:sp>
    </p:spTree>
    <p:extLst>
      <p:ext uri="{BB962C8B-B14F-4D97-AF65-F5344CB8AC3E}">
        <p14:creationId xmlns:p14="http://schemas.microsoft.com/office/powerpoint/2010/main" val="3472522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4.1.2 </a:t>
            </a:r>
            <a:r>
              <a:rPr lang="zh-CN" altLang="en-US" b="1" dirty="0">
                <a:solidFill>
                  <a:srgbClr val="C00000"/>
                </a:solidFill>
              </a:rPr>
              <a:t>一阶导数算子</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800" dirty="0" smtClean="0"/>
              <a:t>梯度图实例</a:t>
            </a:r>
            <a:endParaRPr lang="zh-CN" altLang="en-US" sz="2800" dirty="0"/>
          </a:p>
        </p:txBody>
      </p:sp>
      <p:pic>
        <p:nvPicPr>
          <p:cNvPr id="4" name="图片 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076213" y="1592742"/>
            <a:ext cx="6300788"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76391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简介</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sz="2800" b="1" dirty="0"/>
              <a:t>SIFT</a:t>
            </a:r>
            <a:r>
              <a:rPr lang="zh-CN" altLang="en-US" sz="2800" b="1" dirty="0"/>
              <a:t>算法</a:t>
            </a:r>
            <a:r>
              <a:rPr lang="zh-CN" altLang="en-US" sz="2800" b="1" dirty="0" smtClean="0"/>
              <a:t>特点</a:t>
            </a:r>
            <a:endParaRPr lang="en-US" altLang="zh-CN" sz="2800" b="1" dirty="0" smtClean="0"/>
          </a:p>
          <a:p>
            <a:endParaRPr lang="zh-CN" altLang="en-US" dirty="0"/>
          </a:p>
          <a:p>
            <a:endParaRPr lang="zh-CN" altLang="en-US" dirty="0"/>
          </a:p>
        </p:txBody>
      </p:sp>
      <p:sp>
        <p:nvSpPr>
          <p:cNvPr id="4" name="Text Box 10"/>
          <p:cNvSpPr txBox="1">
            <a:spLocks noChangeArrowheads="1"/>
          </p:cNvSpPr>
          <p:nvPr/>
        </p:nvSpPr>
        <p:spPr bwMode="auto">
          <a:xfrm>
            <a:off x="2693549" y="2802679"/>
            <a:ext cx="8588740" cy="341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ctr" hangingPunct="1">
              <a:lnSpc>
                <a:spcPct val="140000"/>
              </a:lnSpc>
              <a:spcBef>
                <a:spcPct val="0"/>
              </a:spcBef>
              <a:buClr>
                <a:srgbClr val="1055A8"/>
              </a:buClr>
            </a:pPr>
            <a:r>
              <a:rPr lang="en-US" altLang="zh-CN" sz="2200" b="1" dirty="0">
                <a:latin typeface="楷体_GB2312" pitchFamily="49" charset="-122"/>
                <a:ea typeface="楷体_GB2312" pitchFamily="49" charset="-122"/>
              </a:rPr>
              <a:t> SIFT</a:t>
            </a:r>
            <a:r>
              <a:rPr lang="zh-CN" altLang="en-US" sz="2200" b="1" dirty="0">
                <a:latin typeface="楷体_GB2312" pitchFamily="49" charset="-122"/>
                <a:ea typeface="楷体_GB2312" pitchFamily="49" charset="-122"/>
              </a:rPr>
              <a:t>特征是图像的</a:t>
            </a:r>
            <a:r>
              <a:rPr lang="zh-CN" altLang="en-US" sz="2200" b="1" dirty="0">
                <a:solidFill>
                  <a:srgbClr val="FF0000"/>
                </a:solidFill>
                <a:latin typeface="楷体_GB2312" pitchFamily="49" charset="-122"/>
                <a:ea typeface="楷体_GB2312" pitchFamily="49" charset="-122"/>
              </a:rPr>
              <a:t>局部特征</a:t>
            </a:r>
            <a:r>
              <a:rPr lang="zh-CN" altLang="en-US" sz="2200" b="1" dirty="0">
                <a:latin typeface="楷体_GB2312" pitchFamily="49" charset="-122"/>
                <a:ea typeface="楷体_GB2312" pitchFamily="49" charset="-122"/>
              </a:rPr>
              <a:t>，其对旋转、尺度缩放、亮度变化保持不变性，对视角变化、仿射变换、噪声也保持一定程度的稳定性。 </a:t>
            </a:r>
          </a:p>
          <a:p>
            <a:pPr eaLnBrk="1" fontAlgn="ctr" hangingPunct="1">
              <a:lnSpc>
                <a:spcPct val="140000"/>
              </a:lnSpc>
              <a:spcBef>
                <a:spcPct val="0"/>
              </a:spcBef>
              <a:buClr>
                <a:srgbClr val="1055A8"/>
              </a:buClr>
            </a:pPr>
            <a:r>
              <a:rPr lang="zh-CN" altLang="en-US" sz="2200" b="1" dirty="0">
                <a:latin typeface="楷体_GB2312" pitchFamily="49" charset="-122"/>
                <a:ea typeface="楷体_GB2312" pitchFamily="49" charset="-122"/>
              </a:rPr>
              <a:t> 独特性</a:t>
            </a:r>
            <a:r>
              <a:rPr lang="en-US" altLang="zh-CN" sz="2200" b="1" dirty="0">
                <a:latin typeface="楷体_GB2312" pitchFamily="49" charset="-122"/>
                <a:ea typeface="楷体_GB2312" pitchFamily="49" charset="-122"/>
              </a:rPr>
              <a:t>(Distinctiveness)</a:t>
            </a:r>
            <a:r>
              <a:rPr lang="zh-CN" altLang="en-US" sz="2200" b="1" dirty="0">
                <a:latin typeface="楷体_GB2312" pitchFamily="49" charset="-122"/>
                <a:ea typeface="楷体_GB2312" pitchFamily="49" charset="-122"/>
              </a:rPr>
              <a:t>好，信息量丰富，适用于在海量特征数据库中进行快速、准确的匹配。 </a:t>
            </a:r>
          </a:p>
          <a:p>
            <a:pPr eaLnBrk="1" fontAlgn="ctr" hangingPunct="1">
              <a:lnSpc>
                <a:spcPct val="140000"/>
              </a:lnSpc>
              <a:spcBef>
                <a:spcPct val="0"/>
              </a:spcBef>
              <a:buClr>
                <a:srgbClr val="1055A8"/>
              </a:buClr>
            </a:pPr>
            <a:r>
              <a:rPr lang="zh-CN" altLang="en-US" sz="2200" b="1" dirty="0">
                <a:latin typeface="楷体_GB2312" pitchFamily="49" charset="-122"/>
                <a:ea typeface="楷体_GB2312" pitchFamily="49" charset="-122"/>
              </a:rPr>
              <a:t> 多量性，即使少数的几个物体也可以产生大量</a:t>
            </a:r>
            <a:r>
              <a:rPr lang="en-US" altLang="zh-CN" sz="2200" b="1" dirty="0">
                <a:latin typeface="楷体_GB2312" pitchFamily="49" charset="-122"/>
                <a:ea typeface="楷体_GB2312" pitchFamily="49" charset="-122"/>
              </a:rPr>
              <a:t>SIFT</a:t>
            </a:r>
            <a:r>
              <a:rPr lang="zh-CN" altLang="en-US" sz="2200" b="1" dirty="0">
                <a:latin typeface="楷体_GB2312" pitchFamily="49" charset="-122"/>
                <a:ea typeface="楷体_GB2312" pitchFamily="49" charset="-122"/>
              </a:rPr>
              <a:t>特征向量。</a:t>
            </a:r>
          </a:p>
          <a:p>
            <a:pPr eaLnBrk="1" fontAlgn="ctr" hangingPunct="1">
              <a:lnSpc>
                <a:spcPct val="140000"/>
              </a:lnSpc>
              <a:spcBef>
                <a:spcPct val="0"/>
              </a:spcBef>
              <a:buClr>
                <a:srgbClr val="1055A8"/>
              </a:buClr>
            </a:pPr>
            <a:r>
              <a:rPr lang="zh-CN" altLang="en-US" sz="2200" b="1" dirty="0">
                <a:latin typeface="楷体_GB2312" pitchFamily="49" charset="-122"/>
                <a:ea typeface="楷体_GB2312" pitchFamily="49" charset="-122"/>
              </a:rPr>
              <a:t> 经过优化的</a:t>
            </a:r>
            <a:r>
              <a:rPr lang="en-US" altLang="zh-CN" sz="2200" b="1" dirty="0">
                <a:latin typeface="楷体_GB2312" pitchFamily="49" charset="-122"/>
                <a:ea typeface="楷体_GB2312" pitchFamily="49" charset="-122"/>
              </a:rPr>
              <a:t>SIFT</a:t>
            </a:r>
            <a:r>
              <a:rPr lang="zh-CN" altLang="en-US" sz="2200" b="1" dirty="0">
                <a:latin typeface="楷体_GB2312" pitchFamily="49" charset="-122"/>
                <a:ea typeface="楷体_GB2312" pitchFamily="49" charset="-122"/>
              </a:rPr>
              <a:t>算法可满足一定的速度需求。</a:t>
            </a:r>
          </a:p>
          <a:p>
            <a:pPr eaLnBrk="1" fontAlgn="ctr" hangingPunct="1">
              <a:lnSpc>
                <a:spcPct val="140000"/>
              </a:lnSpc>
              <a:spcBef>
                <a:spcPct val="0"/>
              </a:spcBef>
              <a:buClr>
                <a:srgbClr val="1055A8"/>
              </a:buClr>
            </a:pPr>
            <a:r>
              <a:rPr lang="zh-CN" altLang="en-US" sz="2200" b="1" dirty="0">
                <a:ea typeface="宋体" panose="02010600030101010101" pitchFamily="2" charset="-122"/>
              </a:rPr>
              <a:t>  </a:t>
            </a:r>
            <a:r>
              <a:rPr lang="zh-CN" altLang="en-US" sz="2200" b="1" dirty="0">
                <a:ea typeface="楷体_GB2312" pitchFamily="49" charset="-122"/>
              </a:rPr>
              <a:t>可扩展性，可以很方便的与其他形式的特征向量进行联合。</a:t>
            </a:r>
            <a:r>
              <a:rPr lang="zh-CN" altLang="en-US" sz="2200" b="1" dirty="0">
                <a:ea typeface="宋体" panose="02010600030101010101" pitchFamily="2" charset="-122"/>
              </a:rPr>
              <a:t> </a:t>
            </a:r>
            <a:r>
              <a:rPr lang="zh-CN" altLang="en-US" sz="2200" b="1" dirty="0">
                <a:latin typeface="楷体_GB2312" pitchFamily="49" charset="-122"/>
                <a:ea typeface="楷体_GB2312" pitchFamily="49" charset="-122"/>
              </a:rPr>
              <a:t> </a:t>
            </a:r>
          </a:p>
        </p:txBody>
      </p:sp>
    </p:spTree>
    <p:extLst>
      <p:ext uri="{BB962C8B-B14F-4D97-AF65-F5344CB8AC3E}">
        <p14:creationId xmlns:p14="http://schemas.microsoft.com/office/powerpoint/2010/main" val="37284561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简介</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sz="2800" b="1" dirty="0"/>
              <a:t>SIFT</a:t>
            </a:r>
            <a:r>
              <a:rPr lang="zh-CN" altLang="en-US" sz="2800" b="1" dirty="0"/>
              <a:t>算法可以解决的</a:t>
            </a:r>
            <a:r>
              <a:rPr lang="zh-CN" altLang="en-US" sz="2800" b="1" dirty="0" smtClean="0"/>
              <a:t>问题</a:t>
            </a:r>
            <a:endParaRPr lang="en-US" altLang="zh-CN" sz="2800" b="1" dirty="0" smtClean="0"/>
          </a:p>
          <a:p>
            <a:pPr algn="just">
              <a:buFont typeface="Wingdings" panose="05000000000000000000" pitchFamily="2" charset="2"/>
              <a:buChar char="Ø"/>
            </a:pPr>
            <a:r>
              <a:rPr lang="zh-CN" altLang="en-US" sz="2400" dirty="0">
                <a:latin typeface="楷体_GB2312" pitchFamily="49" charset="-122"/>
                <a:ea typeface="楷体_GB2312" pitchFamily="49" charset="-122"/>
              </a:rPr>
              <a:t>目标的自身状态、场景所处的环境和成像器材的成像特性等因素影响图像配准</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目标识别跟踪的性能。而</a:t>
            </a:r>
            <a:r>
              <a:rPr lang="en-US" altLang="zh-CN" sz="2400" dirty="0">
                <a:latin typeface="楷体_GB2312" pitchFamily="49" charset="-122"/>
                <a:ea typeface="楷体_GB2312" pitchFamily="49" charset="-122"/>
              </a:rPr>
              <a:t>SIFT</a:t>
            </a:r>
            <a:r>
              <a:rPr lang="zh-CN" altLang="en-US" sz="2400" dirty="0">
                <a:latin typeface="楷体_GB2312" pitchFamily="49" charset="-122"/>
                <a:ea typeface="楷体_GB2312" pitchFamily="49" charset="-122"/>
              </a:rPr>
              <a:t>算法在一定程度上可解决：</a:t>
            </a:r>
          </a:p>
          <a:p>
            <a:endParaRPr lang="zh-CN" altLang="en-US" dirty="0"/>
          </a:p>
        </p:txBody>
      </p:sp>
      <p:sp>
        <p:nvSpPr>
          <p:cNvPr id="4" name="Text Box 5"/>
          <p:cNvSpPr txBox="1">
            <a:spLocks noChangeArrowheads="1"/>
          </p:cNvSpPr>
          <p:nvPr/>
        </p:nvSpPr>
        <p:spPr bwMode="auto">
          <a:xfrm>
            <a:off x="2960272" y="3986516"/>
            <a:ext cx="58388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ctr" hangingPunct="1">
              <a:lnSpc>
                <a:spcPct val="140000"/>
              </a:lnSpc>
              <a:spcBef>
                <a:spcPct val="0"/>
              </a:spcBef>
              <a:buClr>
                <a:srgbClr val="1055A8"/>
              </a:buClr>
            </a:pPr>
            <a:r>
              <a:rPr lang="en-US" altLang="zh-CN" sz="1800" b="1" dirty="0">
                <a:latin typeface="NeoSans" pitchFamily="50" charset="0"/>
                <a:ea typeface="楷体_GB2312" pitchFamily="49" charset="-122"/>
              </a:rPr>
              <a:t>  </a:t>
            </a:r>
            <a:r>
              <a:rPr lang="zh-CN" altLang="en-US" sz="2000" b="1" dirty="0">
                <a:latin typeface="NeoSans" pitchFamily="50" charset="0"/>
                <a:ea typeface="楷体_GB2312" pitchFamily="49" charset="-122"/>
              </a:rPr>
              <a:t>目标的旋转、缩放、平移（</a:t>
            </a:r>
            <a:r>
              <a:rPr lang="en-US" altLang="zh-CN" sz="2000" b="1" dirty="0">
                <a:latin typeface="Times New Roman" panose="02020603050405020304" pitchFamily="18" charset="0"/>
                <a:ea typeface="楷体_GB2312" pitchFamily="49" charset="-122"/>
                <a:cs typeface="Times New Roman" panose="02020603050405020304" pitchFamily="18" charset="0"/>
              </a:rPr>
              <a:t>RST</a:t>
            </a:r>
            <a:r>
              <a:rPr lang="zh-CN" altLang="en-US" sz="2000" b="1" dirty="0">
                <a:latin typeface="NeoSans" pitchFamily="50" charset="0"/>
                <a:ea typeface="楷体_GB2312" pitchFamily="49" charset="-122"/>
              </a:rPr>
              <a:t>）</a:t>
            </a:r>
          </a:p>
          <a:p>
            <a:pPr eaLnBrk="1" fontAlgn="ctr" hangingPunct="1">
              <a:lnSpc>
                <a:spcPct val="140000"/>
              </a:lnSpc>
              <a:spcBef>
                <a:spcPct val="0"/>
              </a:spcBef>
              <a:buClr>
                <a:srgbClr val="1055A8"/>
              </a:buClr>
            </a:pPr>
            <a:r>
              <a:rPr lang="zh-CN" altLang="en-US" sz="2000" b="1" dirty="0">
                <a:latin typeface="NeoSans" pitchFamily="50" charset="0"/>
                <a:ea typeface="楷体_GB2312" pitchFamily="49" charset="-122"/>
              </a:rPr>
              <a:t>  图像仿射</a:t>
            </a:r>
            <a:r>
              <a:rPr lang="en-US" altLang="zh-CN" sz="2000" b="1" dirty="0">
                <a:latin typeface="NeoSans" pitchFamily="50" charset="0"/>
                <a:ea typeface="楷体_GB2312" pitchFamily="49" charset="-122"/>
              </a:rPr>
              <a:t>/</a:t>
            </a:r>
            <a:r>
              <a:rPr lang="zh-CN" altLang="en-US" sz="2000" b="1" dirty="0">
                <a:latin typeface="NeoSans" pitchFamily="50" charset="0"/>
                <a:ea typeface="楷体_GB2312" pitchFamily="49" charset="-122"/>
              </a:rPr>
              <a:t>投影变换（视点</a:t>
            </a:r>
            <a:r>
              <a:rPr lang="en-US" altLang="zh-CN" sz="2000" b="1" dirty="0">
                <a:latin typeface="Times New Roman" panose="02020603050405020304" pitchFamily="18" charset="0"/>
                <a:ea typeface="楷体_GB2312" pitchFamily="49" charset="-122"/>
                <a:cs typeface="Times New Roman" panose="02020603050405020304" pitchFamily="18" charset="0"/>
              </a:rPr>
              <a:t>viewpoint</a:t>
            </a:r>
            <a:r>
              <a:rPr lang="zh-CN" altLang="en-US" sz="2000" b="1" dirty="0">
                <a:latin typeface="NeoSans" pitchFamily="50" charset="0"/>
                <a:ea typeface="楷体_GB2312" pitchFamily="49" charset="-122"/>
              </a:rPr>
              <a:t>）</a:t>
            </a:r>
          </a:p>
          <a:p>
            <a:pPr eaLnBrk="1" fontAlgn="ctr" hangingPunct="1">
              <a:lnSpc>
                <a:spcPct val="140000"/>
              </a:lnSpc>
              <a:spcBef>
                <a:spcPct val="0"/>
              </a:spcBef>
              <a:buClr>
                <a:srgbClr val="1055A8"/>
              </a:buClr>
            </a:pPr>
            <a:r>
              <a:rPr lang="zh-CN" altLang="en-US" sz="2000" b="1" dirty="0">
                <a:latin typeface="NeoSans" pitchFamily="50" charset="0"/>
                <a:ea typeface="楷体_GB2312" pitchFamily="49" charset="-122"/>
              </a:rPr>
              <a:t>  光照影响</a:t>
            </a:r>
            <a:r>
              <a:rPr lang="zh-CN" altLang="en-US" sz="2000" b="1" dirty="0">
                <a:latin typeface="Times New Roman" panose="02020603050405020304" pitchFamily="18" charset="0"/>
                <a:ea typeface="楷体_GB2312" pitchFamily="49" charset="-122"/>
                <a:cs typeface="Times New Roman" panose="02020603050405020304" pitchFamily="18" charset="0"/>
              </a:rPr>
              <a:t>（</a:t>
            </a:r>
            <a:r>
              <a:rPr lang="en-US" altLang="zh-CN" sz="2000" b="1" dirty="0">
                <a:latin typeface="Times New Roman" panose="02020603050405020304" pitchFamily="18" charset="0"/>
                <a:ea typeface="楷体_GB2312" pitchFamily="49" charset="-122"/>
                <a:cs typeface="Times New Roman" panose="02020603050405020304" pitchFamily="18" charset="0"/>
              </a:rPr>
              <a:t>illumination</a:t>
            </a:r>
            <a:r>
              <a:rPr lang="zh-CN" altLang="en-US" sz="2000" b="1" dirty="0">
                <a:latin typeface="Times New Roman" panose="02020603050405020304" pitchFamily="18" charset="0"/>
                <a:ea typeface="楷体_GB2312" pitchFamily="49" charset="-122"/>
                <a:cs typeface="Times New Roman" panose="02020603050405020304" pitchFamily="18" charset="0"/>
              </a:rPr>
              <a:t>）</a:t>
            </a:r>
          </a:p>
          <a:p>
            <a:pPr eaLnBrk="1" fontAlgn="ctr" hangingPunct="1">
              <a:lnSpc>
                <a:spcPct val="140000"/>
              </a:lnSpc>
              <a:spcBef>
                <a:spcPct val="0"/>
              </a:spcBef>
              <a:buClr>
                <a:srgbClr val="1055A8"/>
              </a:buClr>
            </a:pPr>
            <a:r>
              <a:rPr lang="zh-CN" altLang="en-US" sz="2000" b="1" dirty="0">
                <a:latin typeface="NeoSans" pitchFamily="50" charset="0"/>
                <a:ea typeface="楷体_GB2312" pitchFamily="49" charset="-122"/>
              </a:rPr>
              <a:t>  目标遮挡</a:t>
            </a:r>
            <a:r>
              <a:rPr lang="zh-CN" altLang="en-US" sz="2000" b="1" dirty="0">
                <a:latin typeface="Times New Roman" panose="02020603050405020304" pitchFamily="18" charset="0"/>
                <a:ea typeface="楷体_GB2312" pitchFamily="49" charset="-122"/>
                <a:cs typeface="Times New Roman" panose="02020603050405020304" pitchFamily="18" charset="0"/>
              </a:rPr>
              <a:t>（</a:t>
            </a:r>
            <a:r>
              <a:rPr lang="en-US" altLang="zh-CN" sz="2000" b="1" dirty="0">
                <a:latin typeface="Times New Roman" panose="02020603050405020304" pitchFamily="18" charset="0"/>
                <a:ea typeface="楷体_GB2312" pitchFamily="49" charset="-122"/>
                <a:cs typeface="Times New Roman" panose="02020603050405020304" pitchFamily="18" charset="0"/>
              </a:rPr>
              <a:t>occlusion</a:t>
            </a:r>
            <a:r>
              <a:rPr lang="zh-CN" altLang="en-US" sz="2000" b="1" dirty="0">
                <a:latin typeface="Times New Roman" panose="02020603050405020304" pitchFamily="18" charset="0"/>
                <a:ea typeface="楷体_GB2312" pitchFamily="49" charset="-122"/>
                <a:cs typeface="Times New Roman" panose="02020603050405020304" pitchFamily="18" charset="0"/>
              </a:rPr>
              <a:t>）</a:t>
            </a:r>
          </a:p>
          <a:p>
            <a:pPr eaLnBrk="1" fontAlgn="ctr" hangingPunct="1">
              <a:lnSpc>
                <a:spcPct val="140000"/>
              </a:lnSpc>
              <a:spcBef>
                <a:spcPct val="0"/>
              </a:spcBef>
              <a:buClr>
                <a:srgbClr val="1055A8"/>
              </a:buClr>
            </a:pPr>
            <a:r>
              <a:rPr lang="zh-CN" altLang="en-US" sz="2000" b="1" dirty="0">
                <a:latin typeface="NeoSans" pitchFamily="50" charset="0"/>
                <a:ea typeface="楷体_GB2312" pitchFamily="49" charset="-122"/>
              </a:rPr>
              <a:t>  杂物场景</a:t>
            </a:r>
            <a:r>
              <a:rPr lang="zh-CN" altLang="en-US" sz="2000" b="1" dirty="0">
                <a:latin typeface="Times New Roman" panose="02020603050405020304" pitchFamily="18" charset="0"/>
                <a:ea typeface="楷体_GB2312" pitchFamily="49" charset="-122"/>
                <a:cs typeface="Times New Roman" panose="02020603050405020304" pitchFamily="18" charset="0"/>
              </a:rPr>
              <a:t>（</a:t>
            </a:r>
            <a:r>
              <a:rPr lang="en-US" altLang="zh-CN" sz="2000" b="1" dirty="0">
                <a:latin typeface="Times New Roman" panose="02020603050405020304" pitchFamily="18" charset="0"/>
                <a:ea typeface="楷体_GB2312" pitchFamily="49" charset="-122"/>
                <a:cs typeface="Times New Roman" panose="02020603050405020304" pitchFamily="18" charset="0"/>
              </a:rPr>
              <a:t>clutter</a:t>
            </a:r>
            <a:r>
              <a:rPr lang="zh-CN" altLang="en-US" sz="2000" b="1" dirty="0">
                <a:latin typeface="Times New Roman" panose="02020603050405020304" pitchFamily="18" charset="0"/>
                <a:ea typeface="楷体_GB2312" pitchFamily="49" charset="-122"/>
                <a:cs typeface="Times New Roman" panose="02020603050405020304" pitchFamily="18" charset="0"/>
              </a:rPr>
              <a:t>）</a:t>
            </a:r>
          </a:p>
          <a:p>
            <a:pPr eaLnBrk="1" fontAlgn="ctr" hangingPunct="1">
              <a:lnSpc>
                <a:spcPct val="140000"/>
              </a:lnSpc>
              <a:spcBef>
                <a:spcPct val="0"/>
              </a:spcBef>
              <a:buClr>
                <a:srgbClr val="1055A8"/>
              </a:buClr>
            </a:pPr>
            <a:r>
              <a:rPr lang="zh-CN" altLang="en-US" sz="2000" b="1" dirty="0">
                <a:latin typeface="NeoSans" pitchFamily="50" charset="0"/>
                <a:ea typeface="楷体_GB2312" pitchFamily="49" charset="-122"/>
              </a:rPr>
              <a:t>  </a:t>
            </a:r>
            <a:r>
              <a:rPr lang="zh-CN" altLang="en-US" sz="2000" b="1" dirty="0" smtClean="0">
                <a:latin typeface="NeoSans" pitchFamily="50" charset="0"/>
                <a:ea typeface="楷体_GB2312" pitchFamily="49" charset="-122"/>
              </a:rPr>
              <a:t>噪声</a:t>
            </a:r>
            <a:endParaRPr lang="zh-CN" altLang="en-US" sz="2000" b="1" dirty="0">
              <a:latin typeface="NeoSans" pitchFamily="50" charset="0"/>
              <a:ea typeface="楷体_GB2312" pitchFamily="49" charset="-122"/>
            </a:endParaRPr>
          </a:p>
        </p:txBody>
      </p:sp>
    </p:spTree>
    <p:extLst>
      <p:ext uri="{BB962C8B-B14F-4D97-AF65-F5344CB8AC3E}">
        <p14:creationId xmlns:p14="http://schemas.microsoft.com/office/powerpoint/2010/main" val="15849415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zh-CN" altLang="en-US" b="1" dirty="0" smtClean="0">
                <a:solidFill>
                  <a:srgbClr val="C00000"/>
                </a:solidFill>
              </a:rPr>
              <a:t>算法实现</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sz="2800" dirty="0">
                <a:latin typeface="幼圆" pitchFamily="49" charset="-122"/>
              </a:rPr>
              <a:t> 尺度空间极值点的检测</a:t>
            </a:r>
            <a:endParaRPr lang="en-US" altLang="zh-CN" sz="2800" dirty="0">
              <a:latin typeface="幼圆" pitchFamily="49" charset="-122"/>
            </a:endParaRPr>
          </a:p>
          <a:p>
            <a:pPr>
              <a:buFont typeface="Wingdings" panose="05000000000000000000" pitchFamily="2" charset="2"/>
              <a:buChar char="l"/>
            </a:pPr>
            <a:r>
              <a:rPr lang="zh-CN" altLang="en-US" sz="2800" dirty="0">
                <a:solidFill>
                  <a:schemeClr val="bg1">
                    <a:lumMod val="65000"/>
                  </a:schemeClr>
                </a:solidFill>
                <a:latin typeface="幼圆" pitchFamily="49" charset="-122"/>
              </a:rPr>
              <a:t> 精确定位关键点位置</a:t>
            </a:r>
            <a:endParaRPr lang="en-US" altLang="zh-CN" sz="2800" dirty="0">
              <a:solidFill>
                <a:schemeClr val="bg1">
                  <a:lumMod val="65000"/>
                </a:schemeClr>
              </a:solidFill>
              <a:latin typeface="幼圆" pitchFamily="49" charset="-122"/>
            </a:endParaRPr>
          </a:p>
          <a:p>
            <a:pPr>
              <a:buFont typeface="Wingdings" panose="05000000000000000000" pitchFamily="2" charset="2"/>
              <a:buChar char="l"/>
            </a:pPr>
            <a:r>
              <a:rPr lang="zh-CN" altLang="en-US" sz="2800" dirty="0">
                <a:solidFill>
                  <a:schemeClr val="bg1">
                    <a:lumMod val="65000"/>
                  </a:schemeClr>
                </a:solidFill>
                <a:latin typeface="幼圆" pitchFamily="49" charset="-122"/>
              </a:rPr>
              <a:t> 计算特征点的方向</a:t>
            </a:r>
            <a:endParaRPr lang="en-US" altLang="zh-CN" sz="2800" dirty="0">
              <a:solidFill>
                <a:schemeClr val="bg1">
                  <a:lumMod val="65000"/>
                </a:schemeClr>
              </a:solidFill>
              <a:latin typeface="幼圆" pitchFamily="49" charset="-122"/>
            </a:endParaRPr>
          </a:p>
          <a:p>
            <a:pPr>
              <a:buFont typeface="Wingdings" panose="05000000000000000000" pitchFamily="2" charset="2"/>
              <a:buChar char="l"/>
            </a:pPr>
            <a:r>
              <a:rPr lang="zh-CN" altLang="en-US" sz="2800" dirty="0">
                <a:latin typeface="幼圆" pitchFamily="49" charset="-122"/>
              </a:rPr>
              <a:t> </a:t>
            </a:r>
            <a:r>
              <a:rPr lang="zh-CN" altLang="en-US" sz="2800" dirty="0">
                <a:solidFill>
                  <a:schemeClr val="bg1">
                    <a:lumMod val="65000"/>
                  </a:schemeClr>
                </a:solidFill>
                <a:latin typeface="幼圆" pitchFamily="49" charset="-122"/>
              </a:rPr>
              <a:t>生成</a:t>
            </a:r>
            <a:r>
              <a:rPr lang="en-US" altLang="zh-CN" sz="2800" dirty="0">
                <a:solidFill>
                  <a:schemeClr val="bg1">
                    <a:lumMod val="65000"/>
                  </a:schemeClr>
                </a:solidFill>
                <a:latin typeface="幼圆" pitchFamily="49" charset="-122"/>
              </a:rPr>
              <a:t>SIFT</a:t>
            </a:r>
            <a:r>
              <a:rPr lang="zh-CN" altLang="en-US" sz="2800" dirty="0">
                <a:solidFill>
                  <a:schemeClr val="bg1">
                    <a:lumMod val="65000"/>
                  </a:schemeClr>
                </a:solidFill>
                <a:latin typeface="幼圆" pitchFamily="49" charset="-122"/>
              </a:rPr>
              <a:t>特征向量</a:t>
            </a:r>
          </a:p>
          <a:p>
            <a:endParaRPr lang="zh-CN" altLang="en-US" dirty="0"/>
          </a:p>
        </p:txBody>
      </p:sp>
    </p:spTree>
    <p:extLst>
      <p:ext uri="{BB962C8B-B14F-4D97-AF65-F5344CB8AC3E}">
        <p14:creationId xmlns:p14="http://schemas.microsoft.com/office/powerpoint/2010/main" val="15676869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978935"/>
          </a:xfrm>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zh-CN" altLang="en-US" b="1" dirty="0" smtClean="0">
                <a:solidFill>
                  <a:srgbClr val="C00000"/>
                </a:solidFill>
              </a:rPr>
              <a:t>相关概念</a:t>
            </a:r>
            <a:endParaRPr lang="zh-CN" altLang="en-US" dirty="0"/>
          </a:p>
        </p:txBody>
      </p:sp>
      <p:sp>
        <p:nvSpPr>
          <p:cNvPr id="3" name="内容占位符 2"/>
          <p:cNvSpPr>
            <a:spLocks noGrp="1"/>
          </p:cNvSpPr>
          <p:nvPr>
            <p:ph idx="1"/>
          </p:nvPr>
        </p:nvSpPr>
        <p:spPr>
          <a:xfrm>
            <a:off x="2592925" y="1806185"/>
            <a:ext cx="8915400" cy="3777622"/>
          </a:xfrm>
        </p:spPr>
        <p:txBody>
          <a:bodyPr/>
          <a:lstStyle/>
          <a:p>
            <a:pPr>
              <a:buFont typeface="Wingdings" panose="05000000000000000000" pitchFamily="2" charset="2"/>
              <a:buChar char="Ø"/>
            </a:pPr>
            <a:r>
              <a:rPr lang="zh-CN" altLang="en-US" sz="2400" dirty="0" smtClean="0"/>
              <a:t>哪些</a:t>
            </a:r>
            <a:r>
              <a:rPr lang="zh-CN" altLang="en-US" sz="2400" dirty="0"/>
              <a:t>点是</a:t>
            </a:r>
            <a:r>
              <a:rPr lang="en-US" altLang="zh-CN" sz="2400" dirty="0"/>
              <a:t>SIFT</a:t>
            </a:r>
            <a:r>
              <a:rPr lang="zh-CN" altLang="en-US" sz="2400" dirty="0"/>
              <a:t>要查找的关键点（特征点）？</a:t>
            </a:r>
            <a:endParaRPr lang="en-US" altLang="zh-CN" sz="2400" dirty="0"/>
          </a:p>
          <a:p>
            <a:pPr marL="0" indent="0">
              <a:buNone/>
            </a:pPr>
            <a:r>
              <a:rPr lang="en-US" altLang="zh-CN" sz="2200" dirty="0"/>
              <a:t> </a:t>
            </a:r>
            <a:r>
              <a:rPr lang="zh-CN" altLang="en-US" sz="2200" dirty="0" smtClean="0"/>
              <a:t>不</a:t>
            </a:r>
            <a:r>
              <a:rPr lang="zh-CN" altLang="en-US" sz="2200" dirty="0"/>
              <a:t>因光照条件的改变而消失的点，如角点，亮区域的暗点或暗区域的这点等。也就是在不同尺度空间下局部极值点。</a:t>
            </a:r>
            <a:endParaRPr lang="en-US" altLang="zh-CN" sz="2200" dirty="0"/>
          </a:p>
          <a:p>
            <a:pPr>
              <a:buFont typeface="Wingdings" panose="05000000000000000000" pitchFamily="2" charset="2"/>
              <a:buChar char="Ø"/>
            </a:pPr>
            <a:r>
              <a:rPr lang="zh-CN" altLang="en-US" sz="2400" dirty="0"/>
              <a:t>什么是</a:t>
            </a:r>
            <a:r>
              <a:rPr lang="zh-CN" altLang="en-US" sz="2400" b="1" dirty="0">
                <a:solidFill>
                  <a:srgbClr val="00B0F0"/>
                </a:solidFill>
              </a:rPr>
              <a:t>尺度空间</a:t>
            </a:r>
            <a:r>
              <a:rPr lang="zh-CN" altLang="en-US" sz="2400" dirty="0"/>
              <a:t>（</a:t>
            </a:r>
            <a:r>
              <a:rPr lang="en-US" altLang="zh-CN" sz="2400" dirty="0"/>
              <a:t>scale space</a:t>
            </a:r>
            <a:r>
              <a:rPr lang="zh-CN" altLang="en-US" sz="2400" dirty="0"/>
              <a:t>）？</a:t>
            </a:r>
          </a:p>
          <a:p>
            <a:endParaRPr lang="en-US" altLang="zh-CN" dirty="0" smtClean="0"/>
          </a:p>
          <a:p>
            <a:endParaRPr lang="zh-CN" altLang="en-US" dirty="0"/>
          </a:p>
        </p:txBody>
      </p:sp>
      <p:pic>
        <p:nvPicPr>
          <p:cNvPr id="5" name="Picture 5" descr="oringd"/>
          <p:cNvPicPr>
            <a:picLocks noChangeAspect="1" noChangeArrowheads="1"/>
          </p:cNvPicPr>
          <p:nvPr/>
        </p:nvPicPr>
        <p:blipFill>
          <a:blip r:embed="rId2" cstate="print"/>
          <a:srcRect/>
          <a:stretch>
            <a:fillRect/>
          </a:stretch>
        </p:blipFill>
        <p:spPr bwMode="auto">
          <a:xfrm>
            <a:off x="3373125" y="3867325"/>
            <a:ext cx="1896834" cy="1419401"/>
          </a:xfrm>
          <a:prstGeom prst="rect">
            <a:avLst/>
          </a:prstGeom>
          <a:noFill/>
          <a:ln w="9525">
            <a:noFill/>
            <a:miter lim="800000"/>
            <a:headEnd/>
            <a:tailEnd/>
          </a:ln>
        </p:spPr>
      </p:pic>
      <p:pic>
        <p:nvPicPr>
          <p:cNvPr id="6" name="Picture 6" descr="dagd1"/>
          <p:cNvPicPr>
            <a:picLocks noChangeAspect="1" noChangeArrowheads="1"/>
          </p:cNvPicPr>
          <p:nvPr/>
        </p:nvPicPr>
        <p:blipFill>
          <a:blip r:embed="rId3" cstate="print"/>
          <a:srcRect/>
          <a:stretch>
            <a:fillRect/>
          </a:stretch>
        </p:blipFill>
        <p:spPr bwMode="auto">
          <a:xfrm>
            <a:off x="5317341" y="3939333"/>
            <a:ext cx="1800063" cy="1347512"/>
          </a:xfrm>
          <a:prstGeom prst="rect">
            <a:avLst/>
          </a:prstGeom>
          <a:noFill/>
          <a:ln w="9525">
            <a:noFill/>
            <a:miter lim="800000"/>
            <a:headEnd/>
            <a:tailEnd/>
          </a:ln>
        </p:spPr>
      </p:pic>
      <p:pic>
        <p:nvPicPr>
          <p:cNvPr id="7" name="Picture 7" descr="dogd2"/>
          <p:cNvPicPr>
            <a:picLocks noChangeAspect="1" noChangeArrowheads="1"/>
          </p:cNvPicPr>
          <p:nvPr/>
        </p:nvPicPr>
        <p:blipFill>
          <a:blip r:embed="rId4" cstate="print"/>
          <a:srcRect/>
          <a:stretch>
            <a:fillRect/>
          </a:stretch>
        </p:blipFill>
        <p:spPr bwMode="auto">
          <a:xfrm>
            <a:off x="7333565" y="3867325"/>
            <a:ext cx="1858127" cy="1390830"/>
          </a:xfrm>
          <a:prstGeom prst="rect">
            <a:avLst/>
          </a:prstGeom>
          <a:noFill/>
          <a:ln w="9525">
            <a:noFill/>
            <a:miter lim="800000"/>
            <a:headEnd/>
            <a:tailEnd/>
          </a:ln>
        </p:spPr>
      </p:pic>
      <p:pic>
        <p:nvPicPr>
          <p:cNvPr id="8" name="Picture 8" descr="dogd3"/>
          <p:cNvPicPr>
            <a:picLocks noChangeAspect="1" noChangeArrowheads="1"/>
          </p:cNvPicPr>
          <p:nvPr/>
        </p:nvPicPr>
        <p:blipFill>
          <a:blip r:embed="rId5" cstate="print"/>
          <a:srcRect/>
          <a:stretch>
            <a:fillRect/>
          </a:stretch>
        </p:blipFill>
        <p:spPr bwMode="auto">
          <a:xfrm>
            <a:off x="3373125" y="5379493"/>
            <a:ext cx="1872870" cy="1402810"/>
          </a:xfrm>
          <a:prstGeom prst="rect">
            <a:avLst/>
          </a:prstGeom>
          <a:noFill/>
          <a:ln w="9525">
            <a:noFill/>
            <a:miter lim="800000"/>
            <a:headEnd/>
            <a:tailEnd/>
          </a:ln>
        </p:spPr>
      </p:pic>
      <p:pic>
        <p:nvPicPr>
          <p:cNvPr id="9" name="Picture 9" descr="dogd4"/>
          <p:cNvPicPr>
            <a:picLocks noChangeAspect="1" noChangeArrowheads="1"/>
          </p:cNvPicPr>
          <p:nvPr/>
        </p:nvPicPr>
        <p:blipFill>
          <a:blip r:embed="rId6" cstate="print"/>
          <a:srcRect/>
          <a:stretch>
            <a:fillRect/>
          </a:stretch>
        </p:blipFill>
        <p:spPr bwMode="auto">
          <a:xfrm>
            <a:off x="5317341" y="5451501"/>
            <a:ext cx="1858127" cy="1391752"/>
          </a:xfrm>
          <a:prstGeom prst="rect">
            <a:avLst/>
          </a:prstGeom>
          <a:noFill/>
          <a:ln w="9525">
            <a:noFill/>
            <a:miter lim="800000"/>
            <a:headEnd/>
            <a:tailEnd/>
          </a:ln>
        </p:spPr>
      </p:pic>
      <p:pic>
        <p:nvPicPr>
          <p:cNvPr id="10" name="Picture 10" descr="dogd5"/>
          <p:cNvPicPr>
            <a:picLocks noChangeAspect="1" noChangeArrowheads="1"/>
          </p:cNvPicPr>
          <p:nvPr/>
        </p:nvPicPr>
        <p:blipFill>
          <a:blip r:embed="rId7" cstate="print"/>
          <a:srcRect/>
          <a:stretch>
            <a:fillRect/>
          </a:stretch>
        </p:blipFill>
        <p:spPr bwMode="auto">
          <a:xfrm>
            <a:off x="7333565" y="5451501"/>
            <a:ext cx="1878403" cy="1406499"/>
          </a:xfrm>
          <a:prstGeom prst="rect">
            <a:avLst/>
          </a:prstGeom>
          <a:noFill/>
          <a:ln w="9525">
            <a:noFill/>
            <a:miter lim="800000"/>
            <a:headEnd/>
            <a:tailEnd/>
          </a:ln>
        </p:spPr>
      </p:pic>
    </p:spTree>
    <p:extLst>
      <p:ext uri="{BB962C8B-B14F-4D97-AF65-F5344CB8AC3E}">
        <p14:creationId xmlns:p14="http://schemas.microsoft.com/office/powerpoint/2010/main" val="42884773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zh-CN" altLang="en-US" b="1" dirty="0" smtClean="0">
                <a:solidFill>
                  <a:srgbClr val="C00000"/>
                </a:solidFill>
              </a:rPr>
              <a:t>尺度空间</a:t>
            </a:r>
            <a:endParaRPr lang="zh-CN" altLang="en-US" dirty="0"/>
          </a:p>
        </p:txBody>
      </p:sp>
      <p:sp>
        <p:nvSpPr>
          <p:cNvPr id="4" name="内容占位符 2"/>
          <p:cNvSpPr txBox="1">
            <a:spLocks/>
          </p:cNvSpPr>
          <p:nvPr/>
        </p:nvSpPr>
        <p:spPr>
          <a:xfrm>
            <a:off x="2589212" y="2003619"/>
            <a:ext cx="8229600" cy="453650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sz="2800" dirty="0" smtClean="0"/>
              <a:t>在一系列的合理假设下，高斯卷积核是实现尺度变换的唯一变换核</a:t>
            </a:r>
            <a:r>
              <a:rPr lang="en-US" altLang="zh-CN" sz="2800" dirty="0" smtClean="0">
                <a:solidFill>
                  <a:srgbClr val="00B050"/>
                </a:solidFill>
              </a:rPr>
              <a:t>[1]</a:t>
            </a:r>
            <a:r>
              <a:rPr lang="zh-CN" altLang="en-US" sz="2800" dirty="0" smtClean="0"/>
              <a:t>，也是唯一的线性核：</a:t>
            </a:r>
            <a:endParaRPr lang="en-US" altLang="zh-CN" sz="2800" dirty="0" smtClean="0"/>
          </a:p>
          <a:p>
            <a:pPr>
              <a:buFont typeface="Wingdings" panose="05000000000000000000" pitchFamily="2" charset="2"/>
              <a:buChar char="l"/>
            </a:pPr>
            <a:endParaRPr lang="en-US" altLang="zh-CN" sz="2800" dirty="0" smtClean="0"/>
          </a:p>
          <a:p>
            <a:pPr>
              <a:buFont typeface="Wingdings" panose="05000000000000000000" pitchFamily="2" charset="2"/>
              <a:buChar char="l"/>
            </a:pPr>
            <a:endParaRPr lang="en-US" altLang="zh-CN" sz="2800" dirty="0" smtClean="0"/>
          </a:p>
          <a:p>
            <a:pPr>
              <a:buFont typeface="Wingdings" panose="05000000000000000000" pitchFamily="2" charset="2"/>
              <a:buChar char="l"/>
            </a:pPr>
            <a:r>
              <a:rPr lang="zh-CN" altLang="en-US" sz="2800" dirty="0" smtClean="0"/>
              <a:t>一幅二维图像，在不同尺度下的</a:t>
            </a:r>
            <a:r>
              <a:rPr lang="zh-CN" altLang="en-US" sz="2800" b="1" dirty="0" smtClean="0">
                <a:solidFill>
                  <a:srgbClr val="00B0F0"/>
                </a:solidFill>
              </a:rPr>
              <a:t>尺度空间</a:t>
            </a:r>
            <a:r>
              <a:rPr lang="zh-CN" altLang="en-US" sz="2800" dirty="0" smtClean="0"/>
              <a:t>表示可由图像与高斯核卷积得到：</a:t>
            </a:r>
            <a:endParaRPr lang="en-US" altLang="zh-CN" sz="2800" dirty="0" smtClean="0"/>
          </a:p>
          <a:p>
            <a:pPr>
              <a:buFont typeface="Wingdings" panose="05000000000000000000" pitchFamily="2" charset="2"/>
              <a:buChar char="l"/>
            </a:pPr>
            <a:endParaRPr lang="en-US" altLang="zh-CN" sz="2800" dirty="0" smtClean="0"/>
          </a:p>
          <a:p>
            <a:pPr>
              <a:buFont typeface="Wingdings" panose="05000000000000000000" pitchFamily="2" charset="2"/>
              <a:buChar char="l"/>
            </a:pPr>
            <a:endParaRPr lang="en-US" altLang="zh-CN" sz="2800" dirty="0" smtClean="0"/>
          </a:p>
          <a:p>
            <a:pPr>
              <a:buFont typeface="Wingdings" panose="05000000000000000000" pitchFamily="2" charset="2"/>
              <a:buChar char="l"/>
            </a:pPr>
            <a:r>
              <a:rPr lang="zh-CN" altLang="en-US" sz="2800" dirty="0" smtClean="0"/>
              <a:t>      </a:t>
            </a:r>
            <a:r>
              <a:rPr lang="en-US" altLang="zh-CN" sz="2800" dirty="0" smtClean="0"/>
              <a:t>,</a:t>
            </a:r>
            <a:r>
              <a:rPr lang="zh-CN" altLang="en-US" sz="2800" dirty="0" smtClean="0"/>
              <a:t>为尺度（因子），注：大尺度对应于图像的概貌特征，小尺度对应于图像的细节特征。</a:t>
            </a:r>
          </a:p>
        </p:txBody>
      </p:sp>
      <p:graphicFrame>
        <p:nvGraphicFramePr>
          <p:cNvPr id="6" name="Object 2"/>
          <p:cNvGraphicFramePr>
            <a:graphicFrameLocks noChangeAspect="1"/>
          </p:cNvGraphicFramePr>
          <p:nvPr>
            <p:extLst>
              <p:ext uri="{D42A27DB-BD31-4B8C-83A1-F6EECF244321}">
                <p14:modId xmlns:p14="http://schemas.microsoft.com/office/powerpoint/2010/main" val="564764703"/>
              </p:ext>
            </p:extLst>
          </p:nvPr>
        </p:nvGraphicFramePr>
        <p:xfrm>
          <a:off x="4364831" y="2786020"/>
          <a:ext cx="4497815" cy="961528"/>
        </p:xfrm>
        <a:graphic>
          <a:graphicData uri="http://schemas.openxmlformats.org/presentationml/2006/ole">
            <mc:AlternateContent xmlns:mc="http://schemas.openxmlformats.org/markup-compatibility/2006">
              <mc:Choice xmlns:v="urn:schemas-microsoft-com:vml" Requires="v">
                <p:oleObj spid="_x0000_s12383" name="Equation" r:id="rId3" imgW="1841500" imgH="393700" progId="Equation.3">
                  <p:embed/>
                </p:oleObj>
              </mc:Choice>
              <mc:Fallback>
                <p:oleObj name="Equation" r:id="rId3" imgW="18415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831" y="2786020"/>
                        <a:ext cx="4497815" cy="961528"/>
                      </a:xfrm>
                      <a:prstGeom prst="rect">
                        <a:avLst/>
                      </a:prstGeom>
                      <a:noFill/>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2086975477"/>
              </p:ext>
            </p:extLst>
          </p:nvPr>
        </p:nvGraphicFramePr>
        <p:xfrm>
          <a:off x="4364831" y="4822367"/>
          <a:ext cx="5677962" cy="609643"/>
        </p:xfrm>
        <a:graphic>
          <a:graphicData uri="http://schemas.openxmlformats.org/presentationml/2006/ole">
            <mc:AlternateContent xmlns:mc="http://schemas.openxmlformats.org/markup-compatibility/2006">
              <mc:Choice xmlns:v="urn:schemas-microsoft-com:vml" Requires="v">
                <p:oleObj spid="_x0000_s12384" name="Equation" r:id="rId5" imgW="1892300" imgH="203200" progId="Equation.3">
                  <p:embed/>
                </p:oleObj>
              </mc:Choice>
              <mc:Fallback>
                <p:oleObj name="Equation" r:id="rId5" imgW="1892300" imgH="20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4831" y="4822367"/>
                        <a:ext cx="5677962" cy="609643"/>
                      </a:xfrm>
                      <a:prstGeom prst="rect">
                        <a:avLst/>
                      </a:prstGeom>
                      <a:noFill/>
                    </p:spPr>
                  </p:pic>
                </p:oleObj>
              </mc:Fallback>
            </mc:AlternateContent>
          </a:graphicData>
        </a:graphic>
      </p:graphicFrame>
      <p:graphicFrame>
        <p:nvGraphicFramePr>
          <p:cNvPr id="8" name="Object 23"/>
          <p:cNvGraphicFramePr>
            <a:graphicFrameLocks noChangeAspect="1"/>
          </p:cNvGraphicFramePr>
          <p:nvPr>
            <p:extLst>
              <p:ext uri="{D42A27DB-BD31-4B8C-83A1-F6EECF244321}">
                <p14:modId xmlns:p14="http://schemas.microsoft.com/office/powerpoint/2010/main" val="3434300415"/>
              </p:ext>
            </p:extLst>
          </p:nvPr>
        </p:nvGraphicFramePr>
        <p:xfrm>
          <a:off x="3065572" y="5604019"/>
          <a:ext cx="571500" cy="520700"/>
        </p:xfrm>
        <a:graphic>
          <a:graphicData uri="http://schemas.openxmlformats.org/presentationml/2006/ole">
            <mc:AlternateContent xmlns:mc="http://schemas.openxmlformats.org/markup-compatibility/2006">
              <mc:Choice xmlns:v="urn:schemas-microsoft-com:vml" Requires="v">
                <p:oleObj spid="_x0000_s12385" name="Equation" r:id="rId7" imgW="152334" imgH="139639" progId="Equation.3">
                  <p:embed/>
                </p:oleObj>
              </mc:Choice>
              <mc:Fallback>
                <p:oleObj name="Equation" r:id="rId7" imgW="152334" imgH="13963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5572" y="5604019"/>
                        <a:ext cx="5715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6"/>
          <p:cNvSpPr txBox="1"/>
          <p:nvPr/>
        </p:nvSpPr>
        <p:spPr>
          <a:xfrm>
            <a:off x="3607668" y="6488668"/>
            <a:ext cx="6192688" cy="369332"/>
          </a:xfrm>
          <a:prstGeom prst="rect">
            <a:avLst/>
          </a:prstGeom>
          <a:noFill/>
        </p:spPr>
        <p:txBody>
          <a:bodyPr wrap="square" rtlCol="0">
            <a:spAutoFit/>
          </a:bodyPr>
          <a:lstStyle/>
          <a:p>
            <a:r>
              <a:rPr lang="en-US" altLang="zh-CN" dirty="0" smtClean="0">
                <a:solidFill>
                  <a:srgbClr val="00B050"/>
                </a:solidFill>
              </a:rPr>
              <a:t>[1] </a:t>
            </a:r>
            <a:r>
              <a:rPr lang="en-US" altLang="zh-CN" dirty="0" smtClean="0">
                <a:latin typeface="Comic Sans MS" pitchFamily="66" charset="0"/>
              </a:rPr>
              <a:t>Koenderink (1984) and Lindeberg (1994)</a:t>
            </a:r>
            <a:endParaRPr lang="zh-CN" altLang="en-US" dirty="0">
              <a:latin typeface="Comic Sans MS" pitchFamily="66" charset="0"/>
            </a:endParaRPr>
          </a:p>
        </p:txBody>
      </p:sp>
    </p:spTree>
    <p:extLst>
      <p:ext uri="{BB962C8B-B14F-4D97-AF65-F5344CB8AC3E}">
        <p14:creationId xmlns:p14="http://schemas.microsoft.com/office/powerpoint/2010/main" val="159399703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5118" y="595975"/>
            <a:ext cx="8911687" cy="1280890"/>
          </a:xfrm>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a:t>
            </a:r>
            <a:r>
              <a:rPr lang="en-US" altLang="zh-CN" b="1" dirty="0" err="1">
                <a:solidFill>
                  <a:srgbClr val="C00000"/>
                </a:solidFill>
              </a:rPr>
              <a:t>DoG</a:t>
            </a:r>
            <a:r>
              <a:rPr lang="zh-CN" altLang="en-US" b="1" dirty="0" smtClean="0">
                <a:solidFill>
                  <a:srgbClr val="C00000"/>
                </a:solidFill>
              </a:rPr>
              <a:t>空间</a:t>
            </a:r>
            <a:endParaRPr lang="zh-CN" altLang="en-US" dirty="0"/>
          </a:p>
        </p:txBody>
      </p:sp>
      <p:sp>
        <p:nvSpPr>
          <p:cNvPr id="4" name="内容占位符 2"/>
          <p:cNvSpPr txBox="1">
            <a:spLocks/>
          </p:cNvSpPr>
          <p:nvPr/>
        </p:nvSpPr>
        <p:spPr>
          <a:xfrm>
            <a:off x="2237312" y="1777925"/>
            <a:ext cx="9267300" cy="43891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sz="2800" dirty="0" smtClean="0"/>
              <a:t>采用</a:t>
            </a:r>
            <a:r>
              <a:rPr lang="en-US" altLang="zh-CN" sz="2800" dirty="0" err="1" smtClean="0"/>
              <a:t>DoG</a:t>
            </a:r>
            <a:r>
              <a:rPr lang="en-US" altLang="zh-CN" sz="2800" dirty="0" smtClean="0"/>
              <a:t>(Difference -Of-Gaussian)</a:t>
            </a:r>
            <a:r>
              <a:rPr lang="zh-CN" altLang="en-US" sz="2800" dirty="0" smtClean="0"/>
              <a:t>算子检测局部极值</a:t>
            </a:r>
            <a:r>
              <a:rPr lang="en-US" altLang="zh-CN" sz="2800" dirty="0" smtClean="0"/>
              <a:t>,</a:t>
            </a:r>
            <a:r>
              <a:rPr lang="zh-CN" altLang="en-US" sz="2800" dirty="0" smtClean="0"/>
              <a:t>以作为候选关键点。</a:t>
            </a:r>
            <a:endParaRPr lang="en-US" altLang="zh-CN" sz="2800" dirty="0" smtClean="0"/>
          </a:p>
          <a:p>
            <a:pPr>
              <a:buFont typeface="Wingdings" panose="05000000000000000000" pitchFamily="2" charset="2"/>
              <a:buChar char="l"/>
            </a:pPr>
            <a:endParaRPr lang="en-US" altLang="zh-CN" sz="2800" dirty="0" smtClean="0"/>
          </a:p>
          <a:p>
            <a:pPr>
              <a:buFont typeface="Wingdings" panose="05000000000000000000" pitchFamily="2" charset="2"/>
              <a:buChar char="l"/>
            </a:pPr>
            <a:r>
              <a:rPr lang="zh-CN" altLang="en-US" sz="2800" dirty="0" smtClean="0"/>
              <a:t>为什么是</a:t>
            </a:r>
            <a:r>
              <a:rPr lang="en-US" altLang="zh-CN" sz="2800" dirty="0" smtClean="0"/>
              <a:t>DOG</a:t>
            </a:r>
            <a:r>
              <a:rPr lang="zh-CN" altLang="en-US" sz="2800" dirty="0" smtClean="0"/>
              <a:t>算子？</a:t>
            </a:r>
            <a:endParaRPr lang="en-US" altLang="zh-CN" sz="2800" dirty="0" smtClean="0"/>
          </a:p>
          <a:p>
            <a:pPr>
              <a:buFont typeface="Wingdings 3" charset="2"/>
              <a:buNone/>
            </a:pPr>
            <a:r>
              <a:rPr lang="en-US" altLang="zh-CN" sz="2800" dirty="0" smtClean="0"/>
              <a:t>    1. </a:t>
            </a:r>
            <a:r>
              <a:rPr lang="zh-CN" altLang="en-US" sz="2800" dirty="0" smtClean="0"/>
              <a:t>高效</a:t>
            </a:r>
            <a:r>
              <a:rPr lang="en-US" altLang="zh-CN" sz="2800" dirty="0" smtClean="0"/>
              <a:t>,</a:t>
            </a:r>
            <a:r>
              <a:rPr lang="zh-CN" altLang="en-US" sz="2800" dirty="0" smtClean="0"/>
              <a:t>只做减法。</a:t>
            </a:r>
            <a:endParaRPr lang="en-US" altLang="zh-CN" sz="2800" dirty="0" smtClean="0"/>
          </a:p>
          <a:p>
            <a:pPr>
              <a:buFont typeface="Wingdings 3" charset="2"/>
              <a:buNone/>
            </a:pPr>
            <a:r>
              <a:rPr lang="en-US" altLang="zh-CN" sz="2800" dirty="0" smtClean="0"/>
              <a:t>    2. 1994</a:t>
            </a:r>
            <a:r>
              <a:rPr lang="zh-CN" altLang="en-US" sz="2800" dirty="0" smtClean="0"/>
              <a:t>年</a:t>
            </a:r>
            <a:r>
              <a:rPr lang="en-US" altLang="zh-CN" sz="2800" dirty="0" err="1" smtClean="0"/>
              <a:t>Lindeberg</a:t>
            </a:r>
            <a:r>
              <a:rPr lang="en-US" altLang="zh-CN" sz="2800" dirty="0" smtClean="0"/>
              <a:t> </a:t>
            </a:r>
            <a:r>
              <a:rPr lang="en-US" altLang="zh-CN" sz="2800" dirty="0" smtClean="0">
                <a:solidFill>
                  <a:srgbClr val="00B050"/>
                </a:solidFill>
              </a:rPr>
              <a:t>[1]</a:t>
            </a:r>
            <a:r>
              <a:rPr lang="zh-CN" altLang="en-US" sz="2800" dirty="0" smtClean="0"/>
              <a:t>研究表明规范化的</a:t>
            </a:r>
            <a:r>
              <a:rPr lang="en-US" altLang="zh-CN" sz="2800" dirty="0" err="1" smtClean="0"/>
              <a:t>LoG</a:t>
            </a:r>
            <a:r>
              <a:rPr lang="en-US" altLang="zh-CN" sz="2800" dirty="0" smtClean="0"/>
              <a:t>(Laplacian of Gaussian)</a:t>
            </a:r>
            <a:r>
              <a:rPr lang="zh-CN" altLang="en-US" sz="2800" dirty="0" smtClean="0"/>
              <a:t>算子具有真正的尺度不变性。而</a:t>
            </a:r>
            <a:r>
              <a:rPr lang="en-US" altLang="zh-CN" sz="2800" dirty="0" err="1" smtClean="0"/>
              <a:t>DoG</a:t>
            </a:r>
            <a:r>
              <a:rPr lang="zh-CN" altLang="en-US" sz="2800" dirty="0" smtClean="0"/>
              <a:t>是对其的近似</a:t>
            </a:r>
            <a:r>
              <a:rPr lang="zh-CN" altLang="en-US" sz="3200" dirty="0" smtClean="0"/>
              <a:t>。</a:t>
            </a:r>
            <a:endParaRPr lang="en-US" altLang="zh-CN" sz="3200" dirty="0" smtClean="0"/>
          </a:p>
          <a:p>
            <a:endParaRPr lang="en-US" altLang="zh-CN" dirty="0" smtClean="0"/>
          </a:p>
          <a:p>
            <a:endParaRPr lang="en-US" altLang="zh-CN" dirty="0" smtClean="0"/>
          </a:p>
        </p:txBody>
      </p:sp>
      <p:sp>
        <p:nvSpPr>
          <p:cNvPr id="5" name="TextBox 5"/>
          <p:cNvSpPr txBox="1"/>
          <p:nvPr/>
        </p:nvSpPr>
        <p:spPr>
          <a:xfrm>
            <a:off x="2713613" y="6167045"/>
            <a:ext cx="6840760" cy="646331"/>
          </a:xfrm>
          <a:prstGeom prst="rect">
            <a:avLst/>
          </a:prstGeom>
          <a:noFill/>
        </p:spPr>
        <p:txBody>
          <a:bodyPr wrap="square" rtlCol="0">
            <a:spAutoFit/>
          </a:bodyPr>
          <a:lstStyle/>
          <a:p>
            <a:r>
              <a:rPr lang="en-US" altLang="zh-CN" dirty="0" smtClean="0">
                <a:solidFill>
                  <a:srgbClr val="00B050"/>
                </a:solidFill>
              </a:rPr>
              <a:t>[1]. </a:t>
            </a:r>
            <a:r>
              <a:rPr lang="en-US" altLang="zh-CN" dirty="0" smtClean="0">
                <a:latin typeface="Comic Sans MS" pitchFamily="66" charset="0"/>
              </a:rPr>
              <a:t>Scale-space theory: A basic tool for analyzing structures at different scales. (1994 Journal of applied statistics.)</a:t>
            </a:r>
            <a:endParaRPr lang="zh-CN" altLang="en-US" dirty="0">
              <a:latin typeface="Comic Sans MS" pitchFamily="66" charset="0"/>
            </a:endParaRPr>
          </a:p>
        </p:txBody>
      </p:sp>
    </p:spTree>
    <p:extLst>
      <p:ext uri="{BB962C8B-B14F-4D97-AF65-F5344CB8AC3E}">
        <p14:creationId xmlns:p14="http://schemas.microsoft.com/office/powerpoint/2010/main" val="291574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en-US" altLang="zh-CN" b="1" dirty="0" err="1" smtClean="0">
                <a:solidFill>
                  <a:srgbClr val="C00000"/>
                </a:solidFill>
              </a:rPr>
              <a:t>DoG</a:t>
            </a:r>
            <a:r>
              <a:rPr lang="zh-CN" altLang="en-US" b="1" dirty="0" smtClean="0">
                <a:solidFill>
                  <a:srgbClr val="C00000"/>
                </a:solidFill>
              </a:rPr>
              <a:t>与</a:t>
            </a:r>
            <a:r>
              <a:rPr lang="en-US" altLang="zh-CN" b="1" dirty="0" err="1" smtClean="0">
                <a:solidFill>
                  <a:srgbClr val="C00000"/>
                </a:solidFill>
              </a:rPr>
              <a:t>LoG</a:t>
            </a:r>
            <a:r>
              <a:rPr lang="zh-CN" altLang="en-US" b="1" dirty="0">
                <a:solidFill>
                  <a:srgbClr val="C00000"/>
                </a:solidFill>
              </a:rPr>
              <a:t>关系</a:t>
            </a:r>
            <a:endParaRPr lang="zh-CN" altLang="en-US" dirty="0"/>
          </a:p>
        </p:txBody>
      </p:sp>
      <p:sp>
        <p:nvSpPr>
          <p:cNvPr id="4" name="内容占位符 2"/>
          <p:cNvSpPr>
            <a:spLocks noGrp="1"/>
          </p:cNvSpPr>
          <p:nvPr>
            <p:ph idx="1"/>
          </p:nvPr>
        </p:nvSpPr>
        <p:spPr>
          <a:xfrm>
            <a:off x="2592925" y="2033953"/>
            <a:ext cx="8229600" cy="4389120"/>
          </a:xfrm>
        </p:spPr>
        <p:txBody>
          <a:bodyPr/>
          <a:lstStyle/>
          <a:p>
            <a:pPr>
              <a:buFont typeface="Wingdings" panose="05000000000000000000" pitchFamily="2" charset="2"/>
              <a:buChar char="l"/>
            </a:pPr>
            <a:r>
              <a:rPr lang="en-US" altLang="zh-CN" sz="2800" dirty="0" smtClean="0"/>
              <a:t>LoG</a:t>
            </a:r>
            <a:r>
              <a:rPr lang="zh-CN" altLang="en-US" sz="2800" dirty="0" smtClean="0"/>
              <a:t>算子</a:t>
            </a:r>
            <a:endParaRPr lang="en-US" altLang="zh-CN" sz="2800"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Font typeface="Wingdings" panose="05000000000000000000" pitchFamily="2" charset="2"/>
              <a:buChar char="l"/>
            </a:pPr>
            <a:r>
              <a:rPr lang="zh-CN" altLang="en-US" sz="2400" dirty="0" smtClean="0"/>
              <a:t>经验所得 </a:t>
            </a:r>
            <a:r>
              <a:rPr lang="en-US" altLang="zh-CN" sz="2400" dirty="0" smtClean="0"/>
              <a:t>k</a:t>
            </a:r>
            <a:r>
              <a:rPr lang="zh-CN" altLang="en-US" sz="2400" dirty="0" smtClean="0"/>
              <a:t>取</a:t>
            </a:r>
            <a:endParaRPr lang="zh-CN" altLang="en-US" sz="2400" dirty="0"/>
          </a:p>
        </p:txBody>
      </p:sp>
      <p:graphicFrame>
        <p:nvGraphicFramePr>
          <p:cNvPr id="5" name="Object 11"/>
          <p:cNvGraphicFramePr>
            <a:graphicFrameLocks noChangeAspect="1"/>
          </p:cNvGraphicFramePr>
          <p:nvPr>
            <p:extLst>
              <p:ext uri="{D42A27DB-BD31-4B8C-83A1-F6EECF244321}">
                <p14:modId xmlns:p14="http://schemas.microsoft.com/office/powerpoint/2010/main" val="2690128654"/>
              </p:ext>
            </p:extLst>
          </p:nvPr>
        </p:nvGraphicFramePr>
        <p:xfrm>
          <a:off x="3387596" y="3706304"/>
          <a:ext cx="5641975" cy="573087"/>
        </p:xfrm>
        <a:graphic>
          <a:graphicData uri="http://schemas.openxmlformats.org/presentationml/2006/ole">
            <mc:AlternateContent xmlns:mc="http://schemas.openxmlformats.org/markup-compatibility/2006">
              <mc:Choice xmlns:v="urn:schemas-microsoft-com:vml" Requires="v">
                <p:oleObj spid="_x0000_s13401" name="Equation" r:id="rId3" imgW="2501900" imgH="254000" progId="">
                  <p:embed/>
                </p:oleObj>
              </mc:Choice>
              <mc:Fallback>
                <p:oleObj name="Equation" r:id="rId3" imgW="2501900" imgH="254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596" y="3706304"/>
                        <a:ext cx="564197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67613722"/>
              </p:ext>
            </p:extLst>
          </p:nvPr>
        </p:nvGraphicFramePr>
        <p:xfrm>
          <a:off x="3628971" y="2482168"/>
          <a:ext cx="5184576" cy="864096"/>
        </p:xfrm>
        <a:graphic>
          <a:graphicData uri="http://schemas.openxmlformats.org/presentationml/2006/ole">
            <mc:AlternateContent xmlns:mc="http://schemas.openxmlformats.org/markup-compatibility/2006">
              <mc:Choice xmlns:v="urn:schemas-microsoft-com:vml" Requires="v">
                <p:oleObj spid="_x0000_s13402" name="公式" r:id="rId5" imgW="2361960" imgH="393480" progId="Equation.3">
                  <p:embed/>
                </p:oleObj>
              </mc:Choice>
              <mc:Fallback>
                <p:oleObj name="公式" r:id="rId5" imgW="236196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8971" y="2482168"/>
                        <a:ext cx="5184576"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69110331"/>
              </p:ext>
            </p:extLst>
          </p:nvPr>
        </p:nvGraphicFramePr>
        <p:xfrm>
          <a:off x="4755346" y="4632046"/>
          <a:ext cx="432048" cy="386569"/>
        </p:xfrm>
        <a:graphic>
          <a:graphicData uri="http://schemas.openxmlformats.org/presentationml/2006/ole">
            <mc:AlternateContent xmlns:mc="http://schemas.openxmlformats.org/markup-compatibility/2006">
              <mc:Choice xmlns:v="urn:schemas-microsoft-com:vml" Requires="v">
                <p:oleObj spid="_x0000_s13403" name="公式" r:id="rId7" imgW="241200" imgH="215640" progId="Equation.3">
                  <p:embed/>
                </p:oleObj>
              </mc:Choice>
              <mc:Fallback>
                <p:oleObj name="公式" r:id="rId7" imgW="2412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5346" y="4632046"/>
                        <a:ext cx="432048" cy="3865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832240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en-US" altLang="zh-CN" b="1" dirty="0" err="1" smtClean="0">
                <a:solidFill>
                  <a:srgbClr val="C00000"/>
                </a:solidFill>
              </a:rPr>
              <a:t>DoG</a:t>
            </a:r>
            <a:r>
              <a:rPr lang="zh-CN" altLang="en-US" b="1" dirty="0" smtClean="0">
                <a:solidFill>
                  <a:srgbClr val="C00000"/>
                </a:solidFill>
              </a:rPr>
              <a:t>空间的创建</a:t>
            </a:r>
            <a:endParaRPr lang="zh-CN" altLang="en-US" dirty="0"/>
          </a:p>
        </p:txBody>
      </p:sp>
      <p:sp>
        <p:nvSpPr>
          <p:cNvPr id="3" name="内容占位符 2"/>
          <p:cNvSpPr>
            <a:spLocks noGrp="1"/>
          </p:cNvSpPr>
          <p:nvPr>
            <p:ph idx="1"/>
          </p:nvPr>
        </p:nvSpPr>
        <p:spPr>
          <a:xfrm>
            <a:off x="2589212" y="1767840"/>
            <a:ext cx="8915400" cy="3777622"/>
          </a:xfrm>
        </p:spPr>
        <p:txBody>
          <a:bodyPr/>
          <a:lstStyle/>
          <a:p>
            <a:pPr>
              <a:buFont typeface="Wingdings" panose="05000000000000000000" pitchFamily="2" charset="2"/>
              <a:buChar char="l"/>
            </a:pPr>
            <a:r>
              <a:rPr lang="zh-CN" altLang="en-US" sz="2800" dirty="0"/>
              <a:t>对各阶</a:t>
            </a:r>
            <a:r>
              <a:rPr lang="en-US" altLang="zh-CN" sz="2800" dirty="0"/>
              <a:t>(</a:t>
            </a:r>
            <a:r>
              <a:rPr lang="zh-CN" altLang="en-US" sz="2800" dirty="0"/>
              <a:t>后一阶是前一阶图像大小</a:t>
            </a:r>
            <a:r>
              <a:rPr lang="zh-CN" altLang="en-US" sz="2800" dirty="0" smtClean="0"/>
              <a:t>的</a:t>
            </a:r>
            <a:r>
              <a:rPr lang="en-US" altLang="zh-CN" sz="2800" dirty="0" smtClean="0"/>
              <a:t>1/4)</a:t>
            </a:r>
            <a:r>
              <a:rPr lang="zh-CN" altLang="en-US" sz="2800" dirty="0"/>
              <a:t>图像迭代进行高斯平滑：</a:t>
            </a:r>
            <a:endParaRPr lang="en-US" altLang="zh-CN" sz="2800" dirty="0"/>
          </a:p>
          <a:p>
            <a:endParaRPr lang="zh-CN" altLang="en-US"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212" y="2814782"/>
            <a:ext cx="4433162" cy="367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4796" y="4315065"/>
            <a:ext cx="4858098" cy="202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40990" y="2838069"/>
            <a:ext cx="3333712" cy="16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1852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smtClean="0">
                <a:solidFill>
                  <a:srgbClr val="C00000"/>
                </a:solidFill>
              </a:rPr>
              <a:t>-SIFT</a:t>
            </a:r>
            <a:r>
              <a:rPr lang="zh-CN" altLang="en-US" b="1" dirty="0" smtClean="0">
                <a:solidFill>
                  <a:srgbClr val="C00000"/>
                </a:solidFill>
              </a:rPr>
              <a:t>中的特征点</a:t>
            </a:r>
            <a:endParaRPr lang="zh-CN" altLang="en-US" dirty="0"/>
          </a:p>
        </p:txBody>
      </p:sp>
      <p:sp>
        <p:nvSpPr>
          <p:cNvPr id="3" name="内容占位符 2"/>
          <p:cNvSpPr>
            <a:spLocks noGrp="1"/>
          </p:cNvSpPr>
          <p:nvPr>
            <p:ph idx="1"/>
          </p:nvPr>
        </p:nvSpPr>
        <p:spPr>
          <a:xfrm>
            <a:off x="2592925" y="1882726"/>
            <a:ext cx="8915400" cy="3777622"/>
          </a:xfrm>
        </p:spPr>
        <p:txBody>
          <a:bodyPr/>
          <a:lstStyle/>
          <a:p>
            <a:pPr>
              <a:buFont typeface="Wingdings" panose="05000000000000000000" pitchFamily="2" charset="2"/>
              <a:buChar char="l"/>
            </a:pPr>
            <a:r>
              <a:rPr lang="zh-CN" altLang="en-US" sz="2800" dirty="0"/>
              <a:t>在</a:t>
            </a:r>
            <a:r>
              <a:rPr lang="en-US" altLang="zh-CN" sz="2800" dirty="0" err="1"/>
              <a:t>DoG</a:t>
            </a:r>
            <a:r>
              <a:rPr lang="zh-CN" altLang="en-US" sz="2800" dirty="0"/>
              <a:t>空间通过计算局部最值获得候选关键点：</a:t>
            </a:r>
            <a:endParaRPr lang="en-US" altLang="zh-CN" sz="2800" dirty="0"/>
          </a:p>
          <a:p>
            <a:endParaRPr lang="zh-CN"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1121" y="2622073"/>
            <a:ext cx="4066179" cy="339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2020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4.5.1 SITF</a:t>
            </a:r>
            <a:r>
              <a:rPr lang="zh-CN" altLang="en-US" b="1" dirty="0">
                <a:solidFill>
                  <a:srgbClr val="C00000"/>
                </a:solidFill>
              </a:rPr>
              <a:t>特征</a:t>
            </a:r>
            <a:r>
              <a:rPr lang="en-US" altLang="zh-CN" b="1" dirty="0">
                <a:solidFill>
                  <a:srgbClr val="C00000"/>
                </a:solidFill>
              </a:rPr>
              <a:t>-</a:t>
            </a:r>
            <a:r>
              <a:rPr lang="zh-CN" altLang="en-US" b="1" dirty="0">
                <a:solidFill>
                  <a:srgbClr val="C00000"/>
                </a:solidFill>
              </a:rPr>
              <a:t>算法实现</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sz="2800" dirty="0">
                <a:solidFill>
                  <a:srgbClr val="FF0000"/>
                </a:solidFill>
                <a:latin typeface="幼圆" pitchFamily="49" charset="-122"/>
              </a:rPr>
              <a:t> </a:t>
            </a:r>
            <a:r>
              <a:rPr lang="zh-CN" altLang="en-US" sz="2800" dirty="0">
                <a:solidFill>
                  <a:schemeClr val="bg1">
                    <a:lumMod val="65000"/>
                  </a:schemeClr>
                </a:solidFill>
                <a:latin typeface="幼圆" pitchFamily="49" charset="-122"/>
              </a:rPr>
              <a:t>尺度空间极值点的检测</a:t>
            </a:r>
            <a:endParaRPr lang="en-US" altLang="zh-CN" sz="2800" dirty="0">
              <a:solidFill>
                <a:schemeClr val="bg1">
                  <a:lumMod val="65000"/>
                </a:schemeClr>
              </a:solidFill>
              <a:latin typeface="幼圆" pitchFamily="49" charset="-122"/>
            </a:endParaRPr>
          </a:p>
          <a:p>
            <a:pPr>
              <a:buFont typeface="Wingdings" panose="05000000000000000000" pitchFamily="2" charset="2"/>
              <a:buChar char="l"/>
            </a:pPr>
            <a:r>
              <a:rPr lang="zh-CN" altLang="en-US" sz="2800" dirty="0">
                <a:latin typeface="幼圆" pitchFamily="49" charset="-122"/>
              </a:rPr>
              <a:t> 精确定位关键点位置</a:t>
            </a:r>
            <a:endParaRPr lang="en-US" altLang="zh-CN" sz="2800" dirty="0">
              <a:latin typeface="幼圆" pitchFamily="49" charset="-122"/>
            </a:endParaRPr>
          </a:p>
          <a:p>
            <a:pPr>
              <a:buFont typeface="Wingdings" panose="05000000000000000000" pitchFamily="2" charset="2"/>
              <a:buChar char="l"/>
            </a:pPr>
            <a:r>
              <a:rPr lang="zh-CN" altLang="en-US" sz="2800" dirty="0">
                <a:solidFill>
                  <a:schemeClr val="bg1">
                    <a:lumMod val="65000"/>
                  </a:schemeClr>
                </a:solidFill>
                <a:latin typeface="幼圆" pitchFamily="49" charset="-122"/>
              </a:rPr>
              <a:t> 计算特征点的方向</a:t>
            </a:r>
            <a:endParaRPr lang="en-US" altLang="zh-CN" sz="2800" dirty="0">
              <a:solidFill>
                <a:schemeClr val="bg1">
                  <a:lumMod val="65000"/>
                </a:schemeClr>
              </a:solidFill>
              <a:latin typeface="幼圆" pitchFamily="49" charset="-122"/>
            </a:endParaRPr>
          </a:p>
          <a:p>
            <a:pPr>
              <a:buFont typeface="Wingdings" panose="05000000000000000000" pitchFamily="2" charset="2"/>
              <a:buChar char="l"/>
            </a:pPr>
            <a:r>
              <a:rPr lang="zh-CN" altLang="en-US" sz="2800" dirty="0">
                <a:latin typeface="幼圆" pitchFamily="49" charset="-122"/>
              </a:rPr>
              <a:t> </a:t>
            </a:r>
            <a:r>
              <a:rPr lang="zh-CN" altLang="en-US" sz="2800" dirty="0">
                <a:solidFill>
                  <a:schemeClr val="bg1">
                    <a:lumMod val="65000"/>
                  </a:schemeClr>
                </a:solidFill>
                <a:latin typeface="幼圆" pitchFamily="49" charset="-122"/>
              </a:rPr>
              <a:t>生成</a:t>
            </a:r>
            <a:r>
              <a:rPr lang="en-US" altLang="zh-CN" sz="2800" dirty="0">
                <a:solidFill>
                  <a:schemeClr val="bg1">
                    <a:lumMod val="65000"/>
                  </a:schemeClr>
                </a:solidFill>
                <a:latin typeface="幼圆" pitchFamily="49" charset="-122"/>
              </a:rPr>
              <a:t>SIFT</a:t>
            </a:r>
            <a:r>
              <a:rPr lang="zh-CN" altLang="en-US" sz="2800" dirty="0">
                <a:solidFill>
                  <a:schemeClr val="bg1">
                    <a:lumMod val="65000"/>
                  </a:schemeClr>
                </a:solidFill>
                <a:latin typeface="幼圆" pitchFamily="49" charset="-122"/>
              </a:rPr>
              <a:t>特征向量</a:t>
            </a:r>
          </a:p>
          <a:p>
            <a:endParaRPr lang="zh-CN" altLang="en-US" dirty="0"/>
          </a:p>
        </p:txBody>
      </p:sp>
    </p:spTree>
    <p:extLst>
      <p:ext uri="{BB962C8B-B14F-4D97-AF65-F5344CB8AC3E}">
        <p14:creationId xmlns:p14="http://schemas.microsoft.com/office/powerpoint/2010/main" val="3741485331"/>
      </p:ext>
    </p:extLst>
  </p:cSld>
  <p:clrMapOvr>
    <a:masterClrMapping/>
  </p:clrMapOvr>
</p:sld>
</file>

<file path=ppt/theme/theme1.xml><?xml version="1.0" encoding="utf-8"?>
<a:theme xmlns:a="http://schemas.openxmlformats.org/drawingml/2006/main" name="丝状">
  <a:themeElements>
    <a:clrScheme name="紫红色">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997</TotalTime>
  <Words>6114</Words>
  <Application>Microsoft Office PowerPoint</Application>
  <PresentationFormat>宽屏</PresentationFormat>
  <Paragraphs>594</Paragraphs>
  <Slides>126</Slides>
  <Notes>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126</vt:i4>
      </vt:variant>
    </vt:vector>
  </HeadingPairs>
  <TitlesOfParts>
    <vt:vector size="146" baseType="lpstr">
      <vt:lpstr>NeoSans</vt:lpstr>
      <vt:lpstr>楷体_GB2312</vt:lpstr>
      <vt:lpstr>宋体</vt:lpstr>
      <vt:lpstr>幼圆</vt:lpstr>
      <vt:lpstr>Arial</vt:lpstr>
      <vt:lpstr>Calibri</vt:lpstr>
      <vt:lpstr>Cambria Math</vt:lpstr>
      <vt:lpstr>Century Gothic</vt:lpstr>
      <vt:lpstr>Comic Sans MS</vt:lpstr>
      <vt:lpstr>Tahoma</vt:lpstr>
      <vt:lpstr>Times New Roman</vt:lpstr>
      <vt:lpstr>Wingdings</vt:lpstr>
      <vt:lpstr>Wingdings 2</vt:lpstr>
      <vt:lpstr>Wingdings 3</vt:lpstr>
      <vt:lpstr>丝状</vt:lpstr>
      <vt:lpstr>Bitmap Image</vt:lpstr>
      <vt:lpstr>Photo Editor Photo</vt:lpstr>
      <vt:lpstr>Equation</vt:lpstr>
      <vt:lpstr>公式</vt:lpstr>
      <vt:lpstr>Visio</vt:lpstr>
      <vt:lpstr>第四章  特征检测与描述</vt:lpstr>
      <vt:lpstr>本章内容</vt:lpstr>
      <vt:lpstr>4.1 边缘检测</vt:lpstr>
      <vt:lpstr>4.1 边缘检测</vt:lpstr>
      <vt:lpstr>4.1 边缘检测</vt:lpstr>
      <vt:lpstr>4.1 边缘检测</vt:lpstr>
      <vt:lpstr>4.1.1 检测原理</vt:lpstr>
      <vt:lpstr>4.1.2 一阶导数算子</vt:lpstr>
      <vt:lpstr>4.1.2 一阶导数算子</vt:lpstr>
      <vt:lpstr>4.1.3 二阶导数算子</vt:lpstr>
      <vt:lpstr>4.1.3 二阶导数算子</vt:lpstr>
      <vt:lpstr>4.1.3 二阶导数算子</vt:lpstr>
      <vt:lpstr>4.1.3 二阶导数算子</vt:lpstr>
      <vt:lpstr>4.1.3 二阶导数算子</vt:lpstr>
      <vt:lpstr>4.1.3 二阶导数算子</vt:lpstr>
      <vt:lpstr>4.1.3 二阶导数算子</vt:lpstr>
      <vt:lpstr>4.1.3 二阶导数算子</vt:lpstr>
      <vt:lpstr>4.1.3 二阶导数算子</vt:lpstr>
      <vt:lpstr>4.1.3 二阶导数算子</vt:lpstr>
      <vt:lpstr>4.1.3 二阶导数算子</vt:lpstr>
      <vt:lpstr>4.1.4 边界闭合</vt:lpstr>
      <vt:lpstr>4.1.4 边界闭合</vt:lpstr>
      <vt:lpstr>4.1.5 边界细化</vt:lpstr>
      <vt:lpstr>4.1.5 边界细化</vt:lpstr>
      <vt:lpstr>4.1.5 边界细化</vt:lpstr>
      <vt:lpstr>4.2 角点特征检测</vt:lpstr>
      <vt:lpstr>4.2.1 理解角点</vt:lpstr>
      <vt:lpstr>4.2.1 理解角点</vt:lpstr>
      <vt:lpstr>4.2.1 理解角点</vt:lpstr>
      <vt:lpstr>4.2.1 理解角点</vt:lpstr>
      <vt:lpstr>4.2.2 Harris角点</vt:lpstr>
      <vt:lpstr>4.2.2 Harris角点</vt:lpstr>
      <vt:lpstr>4.2.2 Harris角点</vt:lpstr>
      <vt:lpstr>4.2.2 Harris角点</vt:lpstr>
      <vt:lpstr>4.2.2 Harris角点</vt:lpstr>
      <vt:lpstr>4.2.2 Harris角点</vt:lpstr>
      <vt:lpstr>4.2.2 Harris角点</vt:lpstr>
      <vt:lpstr>4.2.2 Harris角点</vt:lpstr>
      <vt:lpstr>4.2.2 Harris角点</vt:lpstr>
      <vt:lpstr>4.2.2 Harris角点</vt:lpstr>
      <vt:lpstr>4.2.2 Harris角点</vt:lpstr>
      <vt:lpstr>4.2.2 Harris角点</vt:lpstr>
      <vt:lpstr>4.2.2 Harris角点</vt:lpstr>
      <vt:lpstr>4.2.2 Harris角点</vt:lpstr>
      <vt:lpstr>4.3 理解特征</vt:lpstr>
      <vt:lpstr>4.3 理解特征</vt:lpstr>
      <vt:lpstr>4.3 理解特征</vt:lpstr>
      <vt:lpstr>4.3 理解特征</vt:lpstr>
      <vt:lpstr>4.3 理解特征</vt:lpstr>
      <vt:lpstr>4.3 理解特征</vt:lpstr>
      <vt:lpstr>4.4  全局图像特征</vt:lpstr>
      <vt:lpstr>4.4  全局图像特征</vt:lpstr>
      <vt:lpstr>4.4  全局图像特征</vt:lpstr>
      <vt:lpstr>4.4.1颜色布局描述符(CLD) </vt:lpstr>
      <vt:lpstr>4.4.1颜色布局描述符(CLD)</vt:lpstr>
      <vt:lpstr>4.4.1颜色布局描述符(CLD)</vt:lpstr>
      <vt:lpstr>4.4.1颜色布局描述符(CLD)</vt:lpstr>
      <vt:lpstr>4.4.1颜色布局描述符(CLD)</vt:lpstr>
      <vt:lpstr>4.4.1颜色布局描述符(CLD)</vt:lpstr>
      <vt:lpstr>4.4.1颜色布局描述符(CLD)</vt:lpstr>
      <vt:lpstr>4.4.1颜色布局描述符(CLD)</vt:lpstr>
      <vt:lpstr>4.4.1颜色布局描述符(CLD)</vt:lpstr>
      <vt:lpstr>4.4.1颜色布局描述符(CLD)</vt:lpstr>
      <vt:lpstr>4.4.1颜色布局描述符(CLD)</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4.4.2 方向梯度直方图(HOG)</vt:lpstr>
      <vt:lpstr>4.5 局部图像特征</vt:lpstr>
      <vt:lpstr>4.5 局部图像特征</vt:lpstr>
      <vt:lpstr>4.5.1 SITF特征</vt:lpstr>
      <vt:lpstr>4.5.1 SITF特征-简介</vt:lpstr>
      <vt:lpstr>4.5.1 SITF特征-简介</vt:lpstr>
      <vt:lpstr>4.5.1 SITF特征-简介</vt:lpstr>
      <vt:lpstr>4.5.1 SITF特征-简介</vt:lpstr>
      <vt:lpstr>4.5.1 SITF特征-简介</vt:lpstr>
      <vt:lpstr>4.5.1 SITF特征-算法实现</vt:lpstr>
      <vt:lpstr>4.5.1 SITF特征-相关概念</vt:lpstr>
      <vt:lpstr>4.5.1 SITF特征-尺度空间</vt:lpstr>
      <vt:lpstr>4.5.1 SITF特征-DoG空间</vt:lpstr>
      <vt:lpstr>4.5.1 SITF特征-DoG与LoG关系</vt:lpstr>
      <vt:lpstr>4.5.1 SITF特征-DoG空间的创建</vt:lpstr>
      <vt:lpstr>4.5.1 SITF特征-SIFT中的特征点</vt:lpstr>
      <vt:lpstr>4.5.1 SITF特征-算法实现</vt:lpstr>
      <vt:lpstr>4.5.1 SITF特征-精确定位关键点位置</vt:lpstr>
      <vt:lpstr>4.5.1 SITF特征-精确定位关键点位置</vt:lpstr>
      <vt:lpstr>4.5.1 SITF特征-精确定位关键点位置</vt:lpstr>
      <vt:lpstr>4.5.1 SITF特征-去除低对比度的关键点</vt:lpstr>
      <vt:lpstr>4.5.1 SITF特征-去除不稳定的边缘响应点</vt:lpstr>
      <vt:lpstr>4.5.1 SITF特征-去除不稳定的边缘响应点</vt:lpstr>
      <vt:lpstr>4.5.1 SITF特征-实例</vt:lpstr>
      <vt:lpstr>4.5.1 SITF特征-算法实现</vt:lpstr>
      <vt:lpstr>4.5.1 SITF特征-计算特征点的方向</vt:lpstr>
      <vt:lpstr>4.5.1 SITF特征-计算特征点的方向</vt:lpstr>
      <vt:lpstr>4.5.1 SITF特征-两点注意</vt:lpstr>
      <vt:lpstr>4.5.1 SITF特征-算法实现</vt:lpstr>
      <vt:lpstr>4.5.1 SITF特征-生成SIFT特征向量</vt:lpstr>
      <vt:lpstr>4.5.1 SITF特征-生成SIFT特征向量</vt:lpstr>
      <vt:lpstr>4.5.1 SITF特征-生成SIFT特征向量</vt:lpstr>
      <vt:lpstr>4.5.1 SITF特征-应用</vt:lpstr>
      <vt:lpstr>4.5.1 SITF特征-应用</vt:lpstr>
      <vt:lpstr>4.5.1 SITF特征-应用</vt:lpstr>
      <vt:lpstr>4.5.1 SITF特征-SIFT算法的扩展与改进</vt:lpstr>
      <vt:lpstr>4.5.1 SITF特征-SIFT算法的扩展与改进</vt:lpstr>
      <vt:lpstr>4.5.1 SITF特征-SIFT算法的扩展与改进</vt:lpstr>
      <vt:lpstr>4.5.1 SITF特征-SIFT算法的扩展与改进</vt:lpstr>
      <vt:lpstr>4.5.1 SITF特征-SIFT算法的扩展与改进</vt:lpstr>
      <vt:lpstr>4.5.1 SITF特征-SIFT算法的扩展与改进</vt:lpstr>
      <vt:lpstr>4.5.2 SURF特征</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chengzhuanyang@zufe.edu.cn</dc:creator>
  <cp:lastModifiedBy>chengzhuanyang@zufe.edu.cn</cp:lastModifiedBy>
  <cp:revision>110</cp:revision>
  <dcterms:created xsi:type="dcterms:W3CDTF">2020-06-25T14:24:34Z</dcterms:created>
  <dcterms:modified xsi:type="dcterms:W3CDTF">2020-09-13T09:45:57Z</dcterms:modified>
</cp:coreProperties>
</file>